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83" r:id="rId3"/>
    <p:sldId id="290" r:id="rId4"/>
    <p:sldId id="289" r:id="rId5"/>
    <p:sldId id="257" r:id="rId6"/>
    <p:sldId id="259" r:id="rId7"/>
    <p:sldId id="260" r:id="rId8"/>
    <p:sldId id="261" r:id="rId9"/>
    <p:sldId id="262" r:id="rId10"/>
    <p:sldId id="263" r:id="rId11"/>
    <p:sldId id="264" r:id="rId12"/>
    <p:sldId id="268" r:id="rId13"/>
    <p:sldId id="269" r:id="rId14"/>
    <p:sldId id="273" r:id="rId15"/>
    <p:sldId id="291" r:id="rId16"/>
    <p:sldId id="265" r:id="rId17"/>
    <p:sldId id="270" r:id="rId18"/>
    <p:sldId id="271" r:id="rId19"/>
    <p:sldId id="272" r:id="rId20"/>
    <p:sldId id="274" r:id="rId21"/>
    <p:sldId id="275" r:id="rId22"/>
    <p:sldId id="277" r:id="rId23"/>
    <p:sldId id="278" r:id="rId24"/>
    <p:sldId id="279" r:id="rId25"/>
    <p:sldId id="292" r:id="rId26"/>
    <p:sldId id="288" r:id="rId27"/>
    <p:sldId id="280" r:id="rId28"/>
    <p:sldId id="281" r:id="rId29"/>
    <p:sldId id="284" r:id="rId30"/>
    <p:sldId id="285" r:id="rId31"/>
    <p:sldId id="282"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FF99"/>
    <a:srgbClr val="FF3300"/>
    <a:srgbClr val="FFCC00"/>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34" autoAdjust="0"/>
  </p:normalViewPr>
  <p:slideViewPr>
    <p:cSldViewPr>
      <p:cViewPr varScale="1">
        <p:scale>
          <a:sx n="103" d="100"/>
          <a:sy n="103" d="100"/>
        </p:scale>
        <p:origin x="20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826734-3B0D-4770-87F3-1DA862BDF53A}" type="doc">
      <dgm:prSet loTypeId="urn:microsoft.com/office/officeart/2005/8/layout/vList2" loCatId="list" qsTypeId="urn:microsoft.com/office/officeart/2005/8/quickstyle/3d3" qsCatId="3D" csTypeId="urn:microsoft.com/office/officeart/2005/8/colors/colorful2" csCatId="colorful" phldr="1"/>
      <dgm:spPr/>
      <dgm:t>
        <a:bodyPr/>
        <a:lstStyle/>
        <a:p>
          <a:endParaRPr lang="ru-RU"/>
        </a:p>
      </dgm:t>
    </dgm:pt>
    <dgm:pt modelId="{6029424C-2646-42C8-842E-C43FDE009F45}">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dirty="0" smtClean="0">
              <a:effectLst>
                <a:outerShdw blurRad="38100" dist="38100" dir="2700000" algn="tl">
                  <a:srgbClr val="000000">
                    <a:alpha val="43137"/>
                  </a:srgbClr>
                </a:outerShdw>
              </a:effectLst>
            </a:rPr>
            <a:t>- неисполнение (ненадлежащее исполнение) договорных обязательств контрагентом застрахованного лица, являющегося кредитором (застройщика) по сделке; </a:t>
          </a:r>
        </a:p>
        <a:p>
          <a:pPr defTabSz="1778000">
            <a:lnSpc>
              <a:spcPct val="90000"/>
            </a:lnSpc>
            <a:spcBef>
              <a:spcPct val="0"/>
            </a:spcBef>
            <a:spcAft>
              <a:spcPct val="35000"/>
            </a:spcAft>
          </a:pPr>
          <a:endParaRPr lang="ru-RU" dirty="0"/>
        </a:p>
      </dgm:t>
    </dgm:pt>
    <dgm:pt modelId="{11FE6235-BA2B-4626-931B-4648941B2F07}" type="parTrans" cxnId="{22B3A160-3D92-4E90-B46D-5CCD663EB2A7}">
      <dgm:prSet/>
      <dgm:spPr/>
      <dgm:t>
        <a:bodyPr/>
        <a:lstStyle/>
        <a:p>
          <a:endParaRPr lang="ru-RU"/>
        </a:p>
      </dgm:t>
    </dgm:pt>
    <dgm:pt modelId="{085F7B8E-D4C4-494D-9137-4B8CF849B3F4}" type="sibTrans" cxnId="{22B3A160-3D92-4E90-B46D-5CCD663EB2A7}">
      <dgm:prSet/>
      <dgm:spPr/>
      <dgm:t>
        <a:bodyPr/>
        <a:lstStyle/>
        <a:p>
          <a:endParaRPr lang="ru-RU"/>
        </a:p>
      </dgm:t>
    </dgm:pt>
    <dgm:pt modelId="{EEC495D1-16BE-4335-B062-148BD4B56A6E}">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000" dirty="0" smtClean="0">
              <a:effectLst>
                <a:outerShdw blurRad="38100" dist="38100" dir="2700000" algn="tl">
                  <a:srgbClr val="000000">
                    <a:alpha val="43137"/>
                  </a:srgbClr>
                </a:outerShdw>
              </a:effectLst>
            </a:rPr>
            <a:t>- ненадлежащее оформление строительной организацией передачи объекта в собственность;</a:t>
          </a:r>
        </a:p>
        <a:p>
          <a:pPr marL="114300" indent="0" defTabSz="666750">
            <a:lnSpc>
              <a:spcPct val="90000"/>
            </a:lnSpc>
            <a:spcBef>
              <a:spcPct val="0"/>
            </a:spcBef>
            <a:spcAft>
              <a:spcPct val="20000"/>
            </a:spcAft>
            <a:buNone/>
          </a:pPr>
          <a:endParaRPr lang="ru-RU" sz="1800" dirty="0"/>
        </a:p>
      </dgm:t>
    </dgm:pt>
    <dgm:pt modelId="{81F2C9E0-B9E5-42CB-8ECB-840C39109344}" type="parTrans" cxnId="{E383572D-59FC-4ECF-A8AB-04DADC605D78}">
      <dgm:prSet/>
      <dgm:spPr/>
      <dgm:t>
        <a:bodyPr/>
        <a:lstStyle/>
        <a:p>
          <a:endParaRPr lang="ru-RU"/>
        </a:p>
      </dgm:t>
    </dgm:pt>
    <dgm:pt modelId="{57E6EF58-5620-4466-9E09-8063F2B12EA1}" type="sibTrans" cxnId="{E383572D-59FC-4ECF-A8AB-04DADC605D78}">
      <dgm:prSet/>
      <dgm:spPr/>
      <dgm:t>
        <a:bodyPr/>
        <a:lstStyle/>
        <a:p>
          <a:endParaRPr lang="ru-RU"/>
        </a:p>
      </dgm:t>
    </dgm:pt>
    <dgm:pt modelId="{A83D4F30-6B53-4956-BF4C-8CC84BA4E366}">
      <dgm:prSet phldrT="[Текст]"/>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dirty="0" smtClean="0">
              <a:effectLst>
                <a:outerShdw blurRad="38100" dist="38100" dir="2700000" algn="tl">
                  <a:srgbClr val="000000">
                    <a:alpha val="43137"/>
                  </a:srgbClr>
                </a:outerShdw>
              </a:effectLst>
            </a:rPr>
            <a:t>- одновременная продажа квартиры (объекта долевого участия) нескольким лицам;</a:t>
          </a:r>
        </a:p>
        <a:p>
          <a:pPr defTabSz="844550">
            <a:lnSpc>
              <a:spcPct val="90000"/>
            </a:lnSpc>
            <a:spcBef>
              <a:spcPct val="0"/>
            </a:spcBef>
            <a:spcAft>
              <a:spcPct val="35000"/>
            </a:spcAft>
          </a:pPr>
          <a:endParaRPr lang="ru-RU" dirty="0"/>
        </a:p>
      </dgm:t>
    </dgm:pt>
    <dgm:pt modelId="{06A9C42D-6164-4E8A-B886-F29EFC804652}" type="parTrans" cxnId="{79CF036D-8F96-4305-A13A-E027F197B7E7}">
      <dgm:prSet/>
      <dgm:spPr/>
      <dgm:t>
        <a:bodyPr/>
        <a:lstStyle/>
        <a:p>
          <a:endParaRPr lang="ru-RU"/>
        </a:p>
      </dgm:t>
    </dgm:pt>
    <dgm:pt modelId="{3C25F51C-C0E3-4C74-B885-04581FA92D2C}" type="sibTrans" cxnId="{79CF036D-8F96-4305-A13A-E027F197B7E7}">
      <dgm:prSet/>
      <dgm:spPr/>
      <dgm:t>
        <a:bodyPr/>
        <a:lstStyle/>
        <a:p>
          <a:endParaRPr lang="ru-RU"/>
        </a:p>
      </dgm:t>
    </dgm:pt>
    <dgm:pt modelId="{800F86C2-A0E2-490F-99DB-EC339D220963}">
      <dgm:prSet phldrT="[Текст]" custT="1"/>
      <dgm:spPr/>
      <dgm:t>
        <a:bodyPr/>
        <a:lstStyle/>
        <a:p>
          <a:r>
            <a:rPr lang="ru-RU" sz="1800" dirty="0" smtClean="0">
              <a:effectLst>
                <a:outerShdw blurRad="38100" dist="38100" dir="2700000" algn="tl">
                  <a:srgbClr val="000000">
                    <a:alpha val="43137"/>
                  </a:srgbClr>
                </a:outerShdw>
              </a:effectLst>
            </a:rPr>
            <a:t>- </a:t>
          </a:r>
          <a:r>
            <a:rPr lang="ru-RU" sz="2000" dirty="0" smtClean="0">
              <a:effectLst>
                <a:outerShdw blurRad="38100" dist="38100" dir="2700000" algn="tl">
                  <a:srgbClr val="000000">
                    <a:alpha val="43137"/>
                  </a:srgbClr>
                </a:outerShdw>
              </a:effectLst>
            </a:rPr>
            <a:t>уничтожение объекта вследствие пожара, стихийного бедствия.</a:t>
          </a:r>
        </a:p>
        <a:p>
          <a:endParaRPr lang="ru-RU" sz="1800" dirty="0" smtClean="0"/>
        </a:p>
        <a:p>
          <a:endParaRPr lang="ru-RU" sz="1800" dirty="0"/>
        </a:p>
      </dgm:t>
    </dgm:pt>
    <dgm:pt modelId="{D86EEA2C-9D7A-47B4-8861-452242262EBA}" type="parTrans" cxnId="{D675D358-BD4F-4952-8BB6-9A7E15ACDA3D}">
      <dgm:prSet/>
      <dgm:spPr/>
      <dgm:t>
        <a:bodyPr/>
        <a:lstStyle/>
        <a:p>
          <a:endParaRPr lang="ru-RU"/>
        </a:p>
      </dgm:t>
    </dgm:pt>
    <dgm:pt modelId="{15ED60DE-7E55-4636-B91D-A44DF62DC5FB}" type="sibTrans" cxnId="{D675D358-BD4F-4952-8BB6-9A7E15ACDA3D}">
      <dgm:prSet/>
      <dgm:spPr/>
      <dgm:t>
        <a:bodyPr/>
        <a:lstStyle/>
        <a:p>
          <a:endParaRPr lang="ru-RU"/>
        </a:p>
      </dgm:t>
    </dgm:pt>
    <dgm:pt modelId="{459B4C7D-6B83-4FBC-9C68-D553CA8FC40E}" type="pres">
      <dgm:prSet presAssocID="{D8826734-3B0D-4770-87F3-1DA862BDF53A}" presName="linear" presStyleCnt="0">
        <dgm:presLayoutVars>
          <dgm:animLvl val="lvl"/>
          <dgm:resizeHandles val="exact"/>
        </dgm:presLayoutVars>
      </dgm:prSet>
      <dgm:spPr/>
      <dgm:t>
        <a:bodyPr/>
        <a:lstStyle/>
        <a:p>
          <a:endParaRPr lang="ru-RU"/>
        </a:p>
      </dgm:t>
    </dgm:pt>
    <dgm:pt modelId="{370D6959-94D0-4774-9A1D-C66897E9BF66}" type="pres">
      <dgm:prSet presAssocID="{6029424C-2646-42C8-842E-C43FDE009F45}" presName="parentText" presStyleLbl="node1" presStyleIdx="0" presStyleCnt="2" custLinFactNeighborX="-793" custLinFactNeighborY="-4372">
        <dgm:presLayoutVars>
          <dgm:chMax val="0"/>
          <dgm:bulletEnabled val="1"/>
        </dgm:presLayoutVars>
      </dgm:prSet>
      <dgm:spPr/>
      <dgm:t>
        <a:bodyPr/>
        <a:lstStyle/>
        <a:p>
          <a:endParaRPr lang="ru-RU"/>
        </a:p>
      </dgm:t>
    </dgm:pt>
    <dgm:pt modelId="{ABDD4BF5-D508-4B81-9279-3F21BD1B6EEE}" type="pres">
      <dgm:prSet presAssocID="{6029424C-2646-42C8-842E-C43FDE009F45}" presName="childText" presStyleLbl="revTx" presStyleIdx="0" presStyleCnt="2">
        <dgm:presLayoutVars>
          <dgm:bulletEnabled val="1"/>
        </dgm:presLayoutVars>
      </dgm:prSet>
      <dgm:spPr/>
      <dgm:t>
        <a:bodyPr/>
        <a:lstStyle/>
        <a:p>
          <a:endParaRPr lang="ru-RU"/>
        </a:p>
      </dgm:t>
    </dgm:pt>
    <dgm:pt modelId="{2AE2AACB-7746-457E-B762-4B5218ACE4BC}" type="pres">
      <dgm:prSet presAssocID="{A83D4F30-6B53-4956-BF4C-8CC84BA4E366}" presName="parentText" presStyleLbl="node1" presStyleIdx="1" presStyleCnt="2">
        <dgm:presLayoutVars>
          <dgm:chMax val="0"/>
          <dgm:bulletEnabled val="1"/>
        </dgm:presLayoutVars>
      </dgm:prSet>
      <dgm:spPr/>
      <dgm:t>
        <a:bodyPr/>
        <a:lstStyle/>
        <a:p>
          <a:endParaRPr lang="ru-RU"/>
        </a:p>
      </dgm:t>
    </dgm:pt>
    <dgm:pt modelId="{9095567C-7B56-47CC-B5F4-2CD6A4B0B0AB}" type="pres">
      <dgm:prSet presAssocID="{A83D4F30-6B53-4956-BF4C-8CC84BA4E366}" presName="childText" presStyleLbl="revTx" presStyleIdx="1" presStyleCnt="2">
        <dgm:presLayoutVars>
          <dgm:bulletEnabled val="1"/>
        </dgm:presLayoutVars>
      </dgm:prSet>
      <dgm:spPr/>
      <dgm:t>
        <a:bodyPr/>
        <a:lstStyle/>
        <a:p>
          <a:endParaRPr lang="ru-RU"/>
        </a:p>
      </dgm:t>
    </dgm:pt>
  </dgm:ptLst>
  <dgm:cxnLst>
    <dgm:cxn modelId="{E383572D-59FC-4ECF-A8AB-04DADC605D78}" srcId="{6029424C-2646-42C8-842E-C43FDE009F45}" destId="{EEC495D1-16BE-4335-B062-148BD4B56A6E}" srcOrd="0" destOrd="0" parTransId="{81F2C9E0-B9E5-42CB-8ECB-840C39109344}" sibTransId="{57E6EF58-5620-4466-9E09-8063F2B12EA1}"/>
    <dgm:cxn modelId="{3BBD09CA-D9EE-4BBB-981E-9489C1F5AF9D}" type="presOf" srcId="{EEC495D1-16BE-4335-B062-148BD4B56A6E}" destId="{ABDD4BF5-D508-4B81-9279-3F21BD1B6EEE}" srcOrd="0" destOrd="0" presId="urn:microsoft.com/office/officeart/2005/8/layout/vList2"/>
    <dgm:cxn modelId="{D675D358-BD4F-4952-8BB6-9A7E15ACDA3D}" srcId="{A83D4F30-6B53-4956-BF4C-8CC84BA4E366}" destId="{800F86C2-A0E2-490F-99DB-EC339D220963}" srcOrd="0" destOrd="0" parTransId="{D86EEA2C-9D7A-47B4-8861-452242262EBA}" sibTransId="{15ED60DE-7E55-4636-B91D-A44DF62DC5FB}"/>
    <dgm:cxn modelId="{79CF036D-8F96-4305-A13A-E027F197B7E7}" srcId="{D8826734-3B0D-4770-87F3-1DA862BDF53A}" destId="{A83D4F30-6B53-4956-BF4C-8CC84BA4E366}" srcOrd="1" destOrd="0" parTransId="{06A9C42D-6164-4E8A-B886-F29EFC804652}" sibTransId="{3C25F51C-C0E3-4C74-B885-04581FA92D2C}"/>
    <dgm:cxn modelId="{22B3A160-3D92-4E90-B46D-5CCD663EB2A7}" srcId="{D8826734-3B0D-4770-87F3-1DA862BDF53A}" destId="{6029424C-2646-42C8-842E-C43FDE009F45}" srcOrd="0" destOrd="0" parTransId="{11FE6235-BA2B-4626-931B-4648941B2F07}" sibTransId="{085F7B8E-D4C4-494D-9137-4B8CF849B3F4}"/>
    <dgm:cxn modelId="{14EFB415-F0FD-4DDB-BEF6-F77AA197500C}" type="presOf" srcId="{D8826734-3B0D-4770-87F3-1DA862BDF53A}" destId="{459B4C7D-6B83-4FBC-9C68-D553CA8FC40E}" srcOrd="0" destOrd="0" presId="urn:microsoft.com/office/officeart/2005/8/layout/vList2"/>
    <dgm:cxn modelId="{B6823334-EA1C-40D4-A9EC-CE1AFF2EAE10}" type="presOf" srcId="{A83D4F30-6B53-4956-BF4C-8CC84BA4E366}" destId="{2AE2AACB-7746-457E-B762-4B5218ACE4BC}" srcOrd="0" destOrd="0" presId="urn:microsoft.com/office/officeart/2005/8/layout/vList2"/>
    <dgm:cxn modelId="{3070FB82-A6F7-4C26-A6EE-812FE92E240F}" type="presOf" srcId="{800F86C2-A0E2-490F-99DB-EC339D220963}" destId="{9095567C-7B56-47CC-B5F4-2CD6A4B0B0AB}" srcOrd="0" destOrd="0" presId="urn:microsoft.com/office/officeart/2005/8/layout/vList2"/>
    <dgm:cxn modelId="{7D23D598-02DD-47D6-880C-4B59849764D0}" type="presOf" srcId="{6029424C-2646-42C8-842E-C43FDE009F45}" destId="{370D6959-94D0-4774-9A1D-C66897E9BF66}" srcOrd="0" destOrd="0" presId="urn:microsoft.com/office/officeart/2005/8/layout/vList2"/>
    <dgm:cxn modelId="{E31B741A-3FB7-4B7F-B6B6-92A04789ACAD}" type="presParOf" srcId="{459B4C7D-6B83-4FBC-9C68-D553CA8FC40E}" destId="{370D6959-94D0-4774-9A1D-C66897E9BF66}" srcOrd="0" destOrd="0" presId="urn:microsoft.com/office/officeart/2005/8/layout/vList2"/>
    <dgm:cxn modelId="{C4C80C5A-2E0C-41D8-BE1E-23FEA1346462}" type="presParOf" srcId="{459B4C7D-6B83-4FBC-9C68-D553CA8FC40E}" destId="{ABDD4BF5-D508-4B81-9279-3F21BD1B6EEE}" srcOrd="1" destOrd="0" presId="urn:microsoft.com/office/officeart/2005/8/layout/vList2"/>
    <dgm:cxn modelId="{D6618E4C-4604-40E7-8797-64E36B82B75F}" type="presParOf" srcId="{459B4C7D-6B83-4FBC-9C68-D553CA8FC40E}" destId="{2AE2AACB-7746-457E-B762-4B5218ACE4BC}" srcOrd="2" destOrd="0" presId="urn:microsoft.com/office/officeart/2005/8/layout/vList2"/>
    <dgm:cxn modelId="{B62532F4-D898-45A0-9A7B-1462EDA74830}" type="presParOf" srcId="{459B4C7D-6B83-4FBC-9C68-D553CA8FC40E}" destId="{9095567C-7B56-47CC-B5F4-2CD6A4B0B0A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D6959-94D0-4774-9A1D-C66897E9BF66}">
      <dsp:nvSpPr>
        <dsp:cNvPr id="0" name=""/>
        <dsp:cNvSpPr/>
      </dsp:nvSpPr>
      <dsp:spPr>
        <a:xfrm>
          <a:off x="0" y="113773"/>
          <a:ext cx="8184232" cy="1668420"/>
        </a:xfrm>
        <a:prstGeom prst="roundRect">
          <a:avLst/>
        </a:prstGeom>
        <a:solidFill>
          <a:schemeClr val="accent2">
            <a:hueOff val="0"/>
            <a:satOff val="0"/>
            <a:lumOff val="0"/>
            <a:alphaOff val="0"/>
          </a:schemeClr>
        </a:solidFill>
        <a:ln>
          <a:noFill/>
        </a:ln>
        <a:effectLst>
          <a:glow rad="70000">
            <a:schemeClr val="accent2">
              <a:hueOff val="0"/>
              <a:satOff val="0"/>
              <a:lumOff val="0"/>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sz="2300" kern="1200" dirty="0" smtClean="0">
              <a:effectLst>
                <a:outerShdw blurRad="38100" dist="38100" dir="2700000" algn="tl">
                  <a:srgbClr val="000000">
                    <a:alpha val="43137"/>
                  </a:srgbClr>
                </a:outerShdw>
              </a:effectLst>
            </a:rPr>
            <a:t>- неисполнение (ненадлежащее исполнение) договорных обязательств контрагентом застрахованного лица, являющегося кредитором (застройщика) по сделке; </a:t>
          </a:r>
        </a:p>
        <a:p>
          <a:pPr lvl="0" algn="l" defTabSz="1778000">
            <a:lnSpc>
              <a:spcPct val="90000"/>
            </a:lnSpc>
            <a:spcBef>
              <a:spcPct val="0"/>
            </a:spcBef>
            <a:spcAft>
              <a:spcPct val="35000"/>
            </a:spcAft>
          </a:pPr>
          <a:endParaRPr lang="ru-RU" sz="2300" kern="1200" dirty="0"/>
        </a:p>
      </dsp:txBody>
      <dsp:txXfrm>
        <a:off x="81446" y="195219"/>
        <a:ext cx="8021340" cy="1505528"/>
      </dsp:txXfrm>
    </dsp:sp>
    <dsp:sp modelId="{ABDD4BF5-D508-4B81-9279-3F21BD1B6EEE}">
      <dsp:nvSpPr>
        <dsp:cNvPr id="0" name=""/>
        <dsp:cNvSpPr/>
      </dsp:nvSpPr>
      <dsp:spPr>
        <a:xfrm>
          <a:off x="0" y="1820701"/>
          <a:ext cx="8184232" cy="88078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9849" tIns="25400" rIns="142240" bIns="2540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ru-RU" sz="2000" kern="1200" dirty="0" smtClean="0">
              <a:effectLst>
                <a:outerShdw blurRad="38100" dist="38100" dir="2700000" algn="tl">
                  <a:srgbClr val="000000">
                    <a:alpha val="43137"/>
                  </a:srgbClr>
                </a:outerShdw>
              </a:effectLst>
            </a:rPr>
            <a:t>- ненадлежащее оформление строительной организацией передачи объекта в собственность;</a:t>
          </a:r>
        </a:p>
        <a:p>
          <a:pPr marL="114300" lvl="1" indent="0" algn="l" defTabSz="666750">
            <a:lnSpc>
              <a:spcPct val="90000"/>
            </a:lnSpc>
            <a:spcBef>
              <a:spcPct val="0"/>
            </a:spcBef>
            <a:spcAft>
              <a:spcPct val="20000"/>
            </a:spcAft>
            <a:buChar char="••"/>
          </a:pPr>
          <a:endParaRPr lang="ru-RU" sz="1800" kern="1200" dirty="0"/>
        </a:p>
      </dsp:txBody>
      <dsp:txXfrm>
        <a:off x="0" y="1820701"/>
        <a:ext cx="8184232" cy="880785"/>
      </dsp:txXfrm>
    </dsp:sp>
    <dsp:sp modelId="{2AE2AACB-7746-457E-B762-4B5218ACE4BC}">
      <dsp:nvSpPr>
        <dsp:cNvPr id="0" name=""/>
        <dsp:cNvSpPr/>
      </dsp:nvSpPr>
      <dsp:spPr>
        <a:xfrm>
          <a:off x="0" y="2701486"/>
          <a:ext cx="8184232" cy="1668420"/>
        </a:xfrm>
        <a:prstGeom prst="roundRect">
          <a:avLst/>
        </a:prstGeom>
        <a:solidFill>
          <a:schemeClr val="accent2">
            <a:hueOff val="11871614"/>
            <a:satOff val="-77721"/>
            <a:lumOff val="17056"/>
            <a:alphaOff val="0"/>
          </a:schemeClr>
        </a:solidFill>
        <a:ln>
          <a:noFill/>
        </a:ln>
        <a:effectLst>
          <a:glow rad="70000">
            <a:schemeClr val="accent2">
              <a:hueOff val="11871614"/>
              <a:satOff val="-77721"/>
              <a:lumOff val="17056"/>
              <a:alphaOff val="0"/>
              <a:tint val="30000"/>
              <a:shade val="95000"/>
              <a:satMod val="300000"/>
              <a:alpha val="50000"/>
            </a:schemeClr>
          </a:glo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ru-RU" sz="2300" kern="1200" dirty="0" smtClean="0">
              <a:effectLst>
                <a:outerShdw blurRad="38100" dist="38100" dir="2700000" algn="tl">
                  <a:srgbClr val="000000">
                    <a:alpha val="43137"/>
                  </a:srgbClr>
                </a:outerShdw>
              </a:effectLst>
            </a:rPr>
            <a:t>- одновременная продажа квартиры (объекта долевого участия) нескольким лицам;</a:t>
          </a:r>
        </a:p>
        <a:p>
          <a:pPr lvl="0" algn="l" defTabSz="844550">
            <a:lnSpc>
              <a:spcPct val="90000"/>
            </a:lnSpc>
            <a:spcBef>
              <a:spcPct val="0"/>
            </a:spcBef>
            <a:spcAft>
              <a:spcPct val="35000"/>
            </a:spcAft>
          </a:pPr>
          <a:endParaRPr lang="ru-RU" sz="2300" kern="1200" dirty="0"/>
        </a:p>
      </dsp:txBody>
      <dsp:txXfrm>
        <a:off x="81446" y="2782932"/>
        <a:ext cx="8021340" cy="1505528"/>
      </dsp:txXfrm>
    </dsp:sp>
    <dsp:sp modelId="{9095567C-7B56-47CC-B5F4-2CD6A4B0B0AB}">
      <dsp:nvSpPr>
        <dsp:cNvPr id="0" name=""/>
        <dsp:cNvSpPr/>
      </dsp:nvSpPr>
      <dsp:spPr>
        <a:xfrm>
          <a:off x="0" y="4369906"/>
          <a:ext cx="8184232" cy="116644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9849"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ru-RU" sz="1800" kern="1200" dirty="0" smtClean="0">
              <a:effectLst>
                <a:outerShdw blurRad="38100" dist="38100" dir="2700000" algn="tl">
                  <a:srgbClr val="000000">
                    <a:alpha val="43137"/>
                  </a:srgbClr>
                </a:outerShdw>
              </a:effectLst>
            </a:rPr>
            <a:t>- </a:t>
          </a:r>
          <a:r>
            <a:rPr lang="ru-RU" sz="2000" kern="1200" dirty="0" smtClean="0">
              <a:effectLst>
                <a:outerShdw blurRad="38100" dist="38100" dir="2700000" algn="tl">
                  <a:srgbClr val="000000">
                    <a:alpha val="43137"/>
                  </a:srgbClr>
                </a:outerShdw>
              </a:effectLst>
            </a:rPr>
            <a:t>уничтожение объекта вследствие пожара, стихийного бедствия.</a:t>
          </a:r>
        </a:p>
        <a:p>
          <a:pPr marL="171450" lvl="1" indent="-171450" algn="l" defTabSz="800100">
            <a:lnSpc>
              <a:spcPct val="90000"/>
            </a:lnSpc>
            <a:spcBef>
              <a:spcPct val="0"/>
            </a:spcBef>
            <a:spcAft>
              <a:spcPct val="20000"/>
            </a:spcAft>
            <a:buChar char="••"/>
          </a:pPr>
          <a:endParaRPr lang="ru-RU" sz="1800" kern="1200" dirty="0" smtClean="0"/>
        </a:p>
        <a:p>
          <a:pPr marL="171450" lvl="1" indent="-171450" algn="l" defTabSz="800100">
            <a:lnSpc>
              <a:spcPct val="90000"/>
            </a:lnSpc>
            <a:spcBef>
              <a:spcPct val="0"/>
            </a:spcBef>
            <a:spcAft>
              <a:spcPct val="20000"/>
            </a:spcAft>
            <a:buChar char="••"/>
          </a:pPr>
          <a:endParaRPr lang="ru-RU" sz="1800" kern="1200" dirty="0"/>
        </a:p>
      </dsp:txBody>
      <dsp:txXfrm>
        <a:off x="0" y="4369906"/>
        <a:ext cx="8184232" cy="116644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85B063C8-8693-490C-9011-0002577562D3}" type="datetimeFigureOut">
              <a:rPr lang="ru-RU" smtClean="0"/>
              <a:pPr/>
              <a:t>10.04.2017</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EBDCF6E3-E8F4-4A82-99A8-98C47DCDC59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5B063C8-8693-490C-9011-0002577562D3}" type="datetimeFigureOut">
              <a:rPr lang="ru-RU" smtClean="0"/>
              <a:pPr/>
              <a:t>10.04.2017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DCF6E3-E8F4-4A82-99A8-98C47DCDC59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5B063C8-8693-490C-9011-0002577562D3}" type="datetimeFigureOut">
              <a:rPr lang="ru-RU" smtClean="0"/>
              <a:pPr/>
              <a:t>10.04.2017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DCF6E3-E8F4-4A82-99A8-98C47DCDC59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5B063C8-8693-490C-9011-0002577562D3}" type="datetimeFigureOut">
              <a:rPr lang="ru-RU" smtClean="0"/>
              <a:pPr/>
              <a:t>10.04.2017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DCF6E3-E8F4-4A82-99A8-98C47DCDC59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5B063C8-8693-490C-9011-0002577562D3}" type="datetimeFigureOut">
              <a:rPr lang="ru-RU" smtClean="0"/>
              <a:pPr/>
              <a:t>10.04.2017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DCF6E3-E8F4-4A82-99A8-98C47DCDC59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5B063C8-8693-490C-9011-0002577562D3}" type="datetimeFigureOut">
              <a:rPr lang="ru-RU" smtClean="0"/>
              <a:pPr/>
              <a:t>10.04.2017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DCF6E3-E8F4-4A82-99A8-98C47DCDC59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85B063C8-8693-490C-9011-0002577562D3}" type="datetimeFigureOut">
              <a:rPr lang="ru-RU" smtClean="0"/>
              <a:pPr/>
              <a:t>10.04.2017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BDCF6E3-E8F4-4A82-99A8-98C47DCDC59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85B063C8-8693-490C-9011-0002577562D3}" type="datetimeFigureOut">
              <a:rPr lang="ru-RU" smtClean="0"/>
              <a:pPr/>
              <a:t>10.04.2017</a:t>
            </a:fld>
            <a:endParaRPr lang="ru-RU"/>
          </a:p>
        </p:txBody>
      </p:sp>
      <p:sp>
        <p:nvSpPr>
          <p:cNvPr id="8" name="Номер слайда 7"/>
          <p:cNvSpPr>
            <a:spLocks noGrp="1"/>
          </p:cNvSpPr>
          <p:nvPr>
            <p:ph type="sldNum" sz="quarter" idx="11"/>
          </p:nvPr>
        </p:nvSpPr>
        <p:spPr/>
        <p:txBody>
          <a:bodyPr/>
          <a:lstStyle/>
          <a:p>
            <a:fld id="{EBDCF6E3-E8F4-4A82-99A8-98C47DCDC59C}"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5B063C8-8693-490C-9011-0002577562D3}" type="datetimeFigureOut">
              <a:rPr lang="ru-RU" smtClean="0"/>
              <a:pPr/>
              <a:t>10.04.2017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BDCF6E3-E8F4-4A82-99A8-98C47DCDC59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85B063C8-8693-490C-9011-0002577562D3}" type="datetimeFigureOut">
              <a:rPr lang="ru-RU" smtClean="0"/>
              <a:pPr/>
              <a:t>10.04.2017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EBDCF6E3-E8F4-4A82-99A8-98C47DCDC59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85B063C8-8693-490C-9011-0002577562D3}" type="datetimeFigureOut">
              <a:rPr lang="ru-RU" smtClean="0"/>
              <a:pPr/>
              <a:t>10.04.2017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DCF6E3-E8F4-4A82-99A8-98C47DCDC59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85B063C8-8693-490C-9011-0002577562D3}" type="datetimeFigureOut">
              <a:rPr lang="ru-RU" smtClean="0"/>
              <a:pPr/>
              <a:t>10.04.2017</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EBDCF6E3-E8F4-4A82-99A8-98C47DCDC59C}"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Недвижимость рязани: Квартира без риска"/>
          <p:cNvPicPr>
            <a:picLocks noChangeAspect="1" noChangeArrowheads="1"/>
          </p:cNvPicPr>
          <p:nvPr/>
        </p:nvPicPr>
        <p:blipFill>
          <a:blip r:embed="rId2" cstate="print"/>
          <a:srcRect/>
          <a:stretch>
            <a:fillRect/>
          </a:stretch>
        </p:blipFill>
        <p:spPr bwMode="auto">
          <a:xfrm>
            <a:off x="0" y="964321"/>
            <a:ext cx="9144000" cy="4840943"/>
          </a:xfrm>
          <a:prstGeom prst="rect">
            <a:avLst/>
          </a:prstGeom>
          <a:ln>
            <a:noFill/>
          </a:ln>
          <a:effectLst>
            <a:softEdge rad="112500"/>
          </a:effectLst>
        </p:spPr>
      </p:pic>
      <p:sp>
        <p:nvSpPr>
          <p:cNvPr id="2" name="Заголовок 1"/>
          <p:cNvSpPr>
            <a:spLocks noGrp="1"/>
          </p:cNvSpPr>
          <p:nvPr>
            <p:ph type="ctrTitle"/>
          </p:nvPr>
        </p:nvSpPr>
        <p:spPr>
          <a:xfrm>
            <a:off x="2267744" y="2564904"/>
            <a:ext cx="6480048" cy="2301240"/>
          </a:xfrm>
        </p:spPr>
        <p:txBody>
          <a:bodyPr/>
          <a:lstStyle/>
          <a:p>
            <a:r>
              <a:rPr lang="ru-RU" dirty="0" smtClean="0">
                <a:solidFill>
                  <a:srgbClr val="FF0000"/>
                </a:solidFill>
              </a:rPr>
              <a:t>Страхование </a:t>
            </a:r>
            <a:r>
              <a:rPr lang="ru-RU" dirty="0" err="1" smtClean="0">
                <a:solidFill>
                  <a:srgbClr val="FF0000"/>
                </a:solidFill>
              </a:rPr>
              <a:t>финан</a:t>
            </a:r>
            <a:r>
              <a:rPr lang="en-US" dirty="0" smtClean="0">
                <a:solidFill>
                  <a:srgbClr val="FF0000"/>
                </a:solidFill>
              </a:rPr>
              <a:t>c</a:t>
            </a:r>
            <a:r>
              <a:rPr lang="ru-RU" dirty="0" err="1" smtClean="0">
                <a:solidFill>
                  <a:srgbClr val="FF0000"/>
                </a:solidFill>
              </a:rPr>
              <a:t>овых</a:t>
            </a:r>
            <a:r>
              <a:rPr lang="ru-RU" dirty="0" smtClean="0">
                <a:solidFill>
                  <a:srgbClr val="FF0000"/>
                </a:solidFill>
              </a:rPr>
              <a:t> </a:t>
            </a:r>
            <a:r>
              <a:rPr lang="ru-RU" dirty="0" smtClean="0">
                <a:solidFill>
                  <a:srgbClr val="FF0000"/>
                </a:solidFill>
              </a:rPr>
              <a:t>рисков </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property-investment.empowerwealth.com.au/files/2013/09/iStock_scissorsongraph.jpg"/>
          <p:cNvPicPr>
            <a:picLocks noChangeAspect="1" noChangeArrowheads="1"/>
          </p:cNvPicPr>
          <p:nvPr/>
        </p:nvPicPr>
        <p:blipFill>
          <a:blip r:embed="rId2" cstate="print">
            <a:lum bright="-40000" contrast="20000"/>
          </a:blip>
          <a:srcRect/>
          <a:stretch>
            <a:fillRect/>
          </a:stretch>
        </p:blipFill>
        <p:spPr bwMode="auto">
          <a:xfrm rot="1290396">
            <a:off x="6305887" y="4165193"/>
            <a:ext cx="2496277" cy="2338939"/>
          </a:xfrm>
          <a:prstGeom prst="rect">
            <a:avLst/>
          </a:prstGeom>
          <a:ln>
            <a:noFill/>
          </a:ln>
          <a:effectLst>
            <a:softEdge rad="112500"/>
          </a:effectLst>
        </p:spPr>
      </p:pic>
      <p:sp>
        <p:nvSpPr>
          <p:cNvPr id="3" name="Содержимое 2"/>
          <p:cNvSpPr>
            <a:spLocks noGrp="1"/>
          </p:cNvSpPr>
          <p:nvPr>
            <p:ph idx="1"/>
          </p:nvPr>
        </p:nvSpPr>
        <p:spPr>
          <a:xfrm>
            <a:off x="323528" y="188640"/>
            <a:ext cx="8424936" cy="6408712"/>
          </a:xfrm>
        </p:spPr>
        <p:txBody>
          <a:bodyPr>
            <a:normAutofit lnSpcReduction="10000"/>
          </a:bodyPr>
          <a:lstStyle/>
          <a:p>
            <a:pPr algn="just"/>
            <a:r>
              <a:rPr lang="ru-RU" sz="1800" i="1" dirty="0" smtClean="0">
                <a:solidFill>
                  <a:schemeClr val="accent2">
                    <a:lumMod val="40000"/>
                    <a:lumOff val="6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Названные риски, хотя и связаны с финансово-кредитной сферой, относятся скорее не к финансовым, а к имущественным, но их страхование имеет большое значение для коммерческих банков и должно получить широкое распространение.</a:t>
            </a:r>
          </a:p>
          <a:p>
            <a:pPr algn="just"/>
            <a:r>
              <a:rPr lang="ru-RU" sz="18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Можно предложить следующую классификацию страхования финансовых рисков.</a:t>
            </a:r>
          </a:p>
          <a:p>
            <a:pPr algn="just"/>
            <a:r>
              <a:rPr lang="ru-RU" sz="1800" b="1" u="sng"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Страхование кредитов, в том числе страхование:</a:t>
            </a:r>
          </a:p>
          <a:p>
            <a:pPr algn="just"/>
            <a:r>
              <a:rPr lang="ru-RU" sz="18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риска невозврата кредита (страхователь – банк);</a:t>
            </a:r>
          </a:p>
          <a:p>
            <a:pPr algn="just"/>
            <a:r>
              <a:rPr lang="ru-RU" sz="18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ответственности заемщика за невозврат (непогашение) кредита (страхователь – заемщик);</a:t>
            </a:r>
          </a:p>
          <a:p>
            <a:pPr algn="just"/>
            <a:r>
              <a:rPr lang="ru-RU" sz="18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несвоевременной уплаты процентов за кредит заемщикам;</a:t>
            </a:r>
          </a:p>
          <a:p>
            <a:pPr algn="just"/>
            <a:r>
              <a:rPr lang="ru-RU" sz="18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потребительского кредита (страхователь – физическое лицо);</a:t>
            </a:r>
          </a:p>
          <a:p>
            <a:pPr algn="just"/>
            <a:r>
              <a:rPr lang="ru-RU" sz="18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коммерческого кредита (страхование векселей);</a:t>
            </a:r>
          </a:p>
          <a:p>
            <a:pPr algn="just"/>
            <a:r>
              <a:rPr lang="ru-RU" sz="18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депозитов (страхователь – банк или вкладчик).</a:t>
            </a:r>
          </a:p>
          <a:p>
            <a:pPr algn="just"/>
            <a:r>
              <a:rPr lang="ru-RU" sz="1800" b="1" u="sng"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Страхование косвенных рисков, в том числе:</a:t>
            </a:r>
          </a:p>
          <a:p>
            <a:pPr algn="just"/>
            <a:r>
              <a:rPr lang="ru-RU" sz="18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на случай потери прибыли (дохода);</a:t>
            </a:r>
          </a:p>
          <a:p>
            <a:pPr algn="just"/>
            <a:r>
              <a:rPr lang="ru-RU" sz="18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дополнительных расходов (как отдельный вид страхования);</a:t>
            </a:r>
          </a:p>
          <a:p>
            <a:pPr algn="just"/>
            <a:r>
              <a:rPr lang="ru-RU" sz="18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временной прибыли, арендной платы и т.п.</a:t>
            </a:r>
          </a:p>
          <a:p>
            <a:pPr algn="just"/>
            <a:r>
              <a:rPr lang="ru-RU" sz="18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Страхование биржевых рисков, в том числе:</a:t>
            </a:r>
          </a:p>
          <a:p>
            <a:pPr algn="just"/>
            <a:r>
              <a:rPr lang="ru-RU" sz="18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рисков неплатежа по коммерческим сделкам;</a:t>
            </a:r>
          </a:p>
          <a:p>
            <a:pPr algn="just"/>
            <a:r>
              <a:rPr lang="ru-RU" sz="18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комиссионного вознаграждения брокерской фирмы;</a:t>
            </a:r>
          </a:p>
          <a:p>
            <a:pPr algn="just"/>
            <a:r>
              <a:rPr lang="ru-RU" sz="18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операций с ценными бумагами.</a:t>
            </a:r>
          </a:p>
          <a:p>
            <a:endParaRPr lang="ru-RU" sz="1800" dirty="0" smtClean="0"/>
          </a:p>
          <a:p>
            <a:endParaRPr lang="ru-RU"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4499992" y="2924944"/>
            <a:ext cx="4464496" cy="374441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5" name="Шестиугольник 4"/>
          <p:cNvSpPr/>
          <p:nvPr/>
        </p:nvSpPr>
        <p:spPr>
          <a:xfrm>
            <a:off x="0" y="260648"/>
            <a:ext cx="5076056" cy="4176464"/>
          </a:xfrm>
          <a:prstGeom prst="hexagon">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179512" y="332656"/>
            <a:ext cx="4248472" cy="4032448"/>
          </a:xfrm>
        </p:spPr>
        <p:txBody>
          <a:bodyPr>
            <a:normAutofit fontScale="55000" lnSpcReduction="20000"/>
          </a:bodyPr>
          <a:lstStyle/>
          <a:p>
            <a:pPr algn="just">
              <a:buNone/>
            </a:pPr>
            <a:r>
              <a:rPr lang="ru-RU" dirty="0" smtClean="0">
                <a:solidFill>
                  <a:srgbClr val="FFFF00"/>
                </a:solidFill>
                <a:effectLst>
                  <a:outerShdw blurRad="38100" dist="38100" dir="2700000" algn="tl">
                    <a:srgbClr val="000000">
                      <a:alpha val="43137"/>
                    </a:srgbClr>
                  </a:outerShdw>
                </a:effectLst>
              </a:rPr>
              <a:t>       </a:t>
            </a:r>
            <a:r>
              <a:rPr lang="en-US" dirty="0" smtClean="0">
                <a:solidFill>
                  <a:srgbClr val="FFFF00"/>
                </a:solidFill>
                <a:effectLst>
                  <a:outerShdw blurRad="38100" dist="38100" dir="2700000" algn="tl">
                    <a:srgbClr val="000000">
                      <a:alpha val="43137"/>
                    </a:srgbClr>
                  </a:outerShdw>
                </a:effectLst>
              </a:rPr>
              <a:t>             </a:t>
            </a:r>
            <a:r>
              <a:rPr lang="ru-RU" dirty="0" smtClean="0">
                <a:solidFill>
                  <a:srgbClr val="FF0000"/>
                </a:solidFill>
                <a:effectLst>
                  <a:outerShdw blurRad="38100" dist="38100" dir="2700000" algn="tl">
                    <a:srgbClr val="000000">
                      <a:alpha val="43137"/>
                    </a:srgbClr>
                  </a:outerShdw>
                </a:effectLst>
              </a:rPr>
              <a:t>Страхование </a:t>
            </a:r>
            <a:endParaRPr lang="en-US" dirty="0" smtClean="0">
              <a:solidFill>
                <a:srgbClr val="FF0000"/>
              </a:solidFill>
              <a:effectLst>
                <a:outerShdw blurRad="38100" dist="38100" dir="2700000" algn="tl">
                  <a:srgbClr val="000000">
                    <a:alpha val="43137"/>
                  </a:srgbClr>
                </a:outerShdw>
              </a:effectLst>
            </a:endParaRPr>
          </a:p>
          <a:p>
            <a:pPr algn="just">
              <a:buNone/>
            </a:pPr>
            <a:r>
              <a:rPr lang="en-US" dirty="0">
                <a:solidFill>
                  <a:srgbClr val="FF0000"/>
                </a:solidFill>
                <a:effectLst>
                  <a:outerShdw blurRad="38100" dist="38100" dir="2700000" algn="tl">
                    <a:srgbClr val="000000">
                      <a:alpha val="43137"/>
                    </a:srgbClr>
                  </a:outerShdw>
                </a:effectLst>
              </a:rPr>
              <a:t> </a:t>
            </a:r>
            <a:r>
              <a:rPr lang="en-US" dirty="0" smtClean="0">
                <a:solidFill>
                  <a:srgbClr val="FF0000"/>
                </a:solidFill>
                <a:effectLst>
                  <a:outerShdw blurRad="38100" dist="38100" dir="2700000" algn="tl">
                    <a:srgbClr val="000000">
                      <a:alpha val="43137"/>
                    </a:srgbClr>
                  </a:outerShdw>
                </a:effectLst>
              </a:rPr>
              <a:t>          </a:t>
            </a:r>
            <a:r>
              <a:rPr lang="ru-RU" dirty="0" smtClean="0">
                <a:solidFill>
                  <a:srgbClr val="FF0000"/>
                </a:solidFill>
                <a:effectLst>
                  <a:outerShdw blurRad="38100" dist="38100" dir="2700000" algn="tl">
                    <a:srgbClr val="000000">
                      <a:alpha val="43137"/>
                    </a:srgbClr>
                  </a:outerShdw>
                </a:effectLst>
              </a:rPr>
              <a:t>риска </a:t>
            </a:r>
            <a:r>
              <a:rPr lang="en-US" dirty="0" smtClean="0">
                <a:solidFill>
                  <a:srgbClr val="FF0000"/>
                </a:solidFill>
                <a:effectLst>
                  <a:outerShdw blurRad="38100" dist="38100" dir="2700000" algn="tl">
                    <a:srgbClr val="000000">
                      <a:alpha val="43137"/>
                    </a:srgbClr>
                  </a:outerShdw>
                </a:effectLst>
              </a:rPr>
              <a:t>      </a:t>
            </a:r>
            <a:r>
              <a:rPr lang="ru-RU" dirty="0" smtClean="0">
                <a:solidFill>
                  <a:srgbClr val="FF0000"/>
                </a:solidFill>
                <a:effectLst>
                  <a:outerShdw blurRad="38100" dist="38100" dir="2700000" algn="tl">
                    <a:srgbClr val="000000">
                      <a:alpha val="43137"/>
                    </a:srgbClr>
                  </a:outerShdw>
                </a:effectLst>
              </a:rPr>
              <a:t>неправомерного</a:t>
            </a:r>
            <a:endParaRPr lang="en-US" dirty="0" smtClean="0">
              <a:solidFill>
                <a:srgbClr val="FF0000"/>
              </a:solidFill>
              <a:effectLst>
                <a:outerShdw blurRad="38100" dist="38100" dir="2700000" algn="tl">
                  <a:srgbClr val="000000">
                    <a:alpha val="43137"/>
                  </a:srgbClr>
                </a:outerShdw>
              </a:effectLst>
            </a:endParaRPr>
          </a:p>
          <a:p>
            <a:pPr algn="just">
              <a:buNone/>
            </a:pPr>
            <a:r>
              <a:rPr lang="en-US" dirty="0">
                <a:solidFill>
                  <a:srgbClr val="FF0000"/>
                </a:solidFill>
                <a:effectLst>
                  <a:outerShdw blurRad="38100" dist="38100" dir="2700000" algn="tl">
                    <a:srgbClr val="000000">
                      <a:alpha val="43137"/>
                    </a:srgbClr>
                  </a:outerShdw>
                </a:effectLst>
              </a:rPr>
              <a:t> </a:t>
            </a:r>
            <a:r>
              <a:rPr lang="en-US" dirty="0" smtClean="0">
                <a:solidFill>
                  <a:srgbClr val="FF0000"/>
                </a:solidFill>
                <a:effectLst>
                  <a:outerShdw blurRad="38100" dist="38100" dir="2700000" algn="tl">
                    <a:srgbClr val="000000">
                      <a:alpha val="43137"/>
                    </a:srgbClr>
                  </a:outerShdw>
                </a:effectLst>
              </a:rPr>
              <a:t>      </a:t>
            </a:r>
            <a:r>
              <a:rPr lang="ru-RU" dirty="0" smtClean="0">
                <a:solidFill>
                  <a:srgbClr val="FF0000"/>
                </a:solidFill>
                <a:effectLst>
                  <a:outerShdw blurRad="38100" dist="38100" dir="2700000" algn="tl">
                    <a:srgbClr val="000000">
                      <a:alpha val="43137"/>
                    </a:srgbClr>
                  </a:outerShdw>
                </a:effectLst>
              </a:rPr>
              <a:t> </a:t>
            </a:r>
            <a:r>
              <a:rPr lang="ru-RU" dirty="0" smtClean="0">
                <a:solidFill>
                  <a:srgbClr val="FF0000"/>
                </a:solidFill>
                <a:effectLst>
                  <a:outerShdw blurRad="38100" dist="38100" dir="2700000" algn="tl">
                    <a:srgbClr val="000000">
                      <a:alpha val="43137"/>
                    </a:srgbClr>
                  </a:outerShdw>
                </a:effectLst>
              </a:rPr>
              <a:t>применения финансовых санкций государственными налоговыми инспекциями. </a:t>
            </a:r>
            <a:endParaRPr lang="en-US" dirty="0" smtClean="0">
              <a:solidFill>
                <a:srgbClr val="FF0000"/>
              </a:solidFill>
              <a:effectLst>
                <a:outerShdw blurRad="38100" dist="38100" dir="2700000" algn="tl">
                  <a:srgbClr val="000000">
                    <a:alpha val="43137"/>
                  </a:srgbClr>
                </a:outerShdw>
              </a:effectLst>
            </a:endParaRPr>
          </a:p>
          <a:p>
            <a:pPr algn="just">
              <a:buNone/>
            </a:pPr>
            <a:r>
              <a:rPr lang="ru-RU" dirty="0" smtClean="0">
                <a:solidFill>
                  <a:srgbClr val="FFFF00"/>
                </a:solidFill>
                <a:effectLst>
                  <a:outerShdw blurRad="38100" dist="38100" dir="2700000" algn="tl">
                    <a:srgbClr val="000000">
                      <a:alpha val="43137"/>
                    </a:srgbClr>
                  </a:outerShdw>
                </a:effectLst>
              </a:rPr>
              <a:t>В </a:t>
            </a:r>
            <a:r>
              <a:rPr lang="ru-RU" dirty="0" smtClean="0">
                <a:solidFill>
                  <a:srgbClr val="FFFF00"/>
                </a:solidFill>
                <a:effectLst>
                  <a:outerShdw blurRad="38100" dist="38100" dir="2700000" algn="tl">
                    <a:srgbClr val="000000">
                      <a:alpha val="43137"/>
                    </a:srgbClr>
                  </a:outerShdw>
                </a:effectLst>
              </a:rPr>
              <a:t>соответствии с ГК страхование финансовых рисков представляет собой совокупность видов страхования, предусматривающих обязанности страховщика по страховым выплатам в размере полной или частичной компенсации потери доходов (дополнительных расходов), вызванных следующими событиями:</a:t>
            </a:r>
          </a:p>
          <a:p>
            <a:endParaRPr lang="ru-RU" dirty="0"/>
          </a:p>
        </p:txBody>
      </p:sp>
      <p:sp>
        <p:nvSpPr>
          <p:cNvPr id="18433" name="Rectangle 1"/>
          <p:cNvSpPr>
            <a:spLocks noChangeArrowheads="1"/>
          </p:cNvSpPr>
          <p:nvPr/>
        </p:nvSpPr>
        <p:spPr bwMode="auto">
          <a:xfrm>
            <a:off x="4823520" y="3068960"/>
            <a:ext cx="432048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defTabSz="914400" rtl="0" eaLnBrk="1" fontAlgn="base" latinLnBrk="0" hangingPunct="1">
              <a:lnSpc>
                <a:spcPct val="100000"/>
              </a:lnSpc>
              <a:spcBef>
                <a:spcPct val="0"/>
              </a:spcBef>
              <a:spcAft>
                <a:spcPct val="0"/>
              </a:spcAft>
              <a:buClrTx/>
              <a:buSzTx/>
              <a:buFont typeface="Wingdings" pitchFamily="2" charset="2"/>
              <a:buChar char="ü"/>
              <a:tabLst/>
            </a:pPr>
            <a:r>
              <a:rPr kumimoji="0" lang="ru-RU" b="0" i="0" u="none" strike="noStrike" cap="none" normalizeH="0" baseline="0" dirty="0" smtClean="0">
                <a:ln>
                  <a:noFill/>
                </a:ln>
                <a:solidFill>
                  <a:schemeClr val="bg1">
                    <a:lumMod val="95000"/>
                    <a:lumOff val="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остановка производства или сокращение объема производства в результате оговоренных событий;</a:t>
            </a:r>
          </a:p>
          <a:p>
            <a:pPr marL="0" marR="0" lvl="0" indent="457200" defTabSz="914400" rtl="0" eaLnBrk="0" fontAlgn="base" latinLnBrk="0" hangingPunct="0">
              <a:lnSpc>
                <a:spcPct val="100000"/>
              </a:lnSpc>
              <a:spcBef>
                <a:spcPct val="0"/>
              </a:spcBef>
              <a:spcAft>
                <a:spcPct val="0"/>
              </a:spcAft>
              <a:buClrTx/>
              <a:buSzTx/>
              <a:buFont typeface="Wingdings" pitchFamily="2" charset="2"/>
              <a:buChar char="ü"/>
              <a:tabLst/>
            </a:pPr>
            <a:r>
              <a:rPr kumimoji="0" lang="ru-RU" b="0" i="0" u="none" strike="noStrike" cap="none" normalizeH="0" baseline="0" dirty="0" smtClean="0">
                <a:ln>
                  <a:noFill/>
                </a:ln>
                <a:solidFill>
                  <a:schemeClr val="bg1">
                    <a:lumMod val="95000"/>
                    <a:lumOff val="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потеря работы;</a:t>
            </a:r>
          </a:p>
          <a:p>
            <a:pPr marL="0" marR="0" lvl="0" indent="457200" defTabSz="914400" rtl="0" eaLnBrk="0" fontAlgn="base" latinLnBrk="0" hangingPunct="0">
              <a:lnSpc>
                <a:spcPct val="100000"/>
              </a:lnSpc>
              <a:spcBef>
                <a:spcPct val="0"/>
              </a:spcBef>
              <a:spcAft>
                <a:spcPct val="0"/>
              </a:spcAft>
              <a:buClrTx/>
              <a:buSzTx/>
              <a:buFont typeface="Wingdings" pitchFamily="2" charset="2"/>
              <a:buChar char="ü"/>
              <a:tabLst/>
            </a:pPr>
            <a:r>
              <a:rPr kumimoji="0" lang="ru-RU" b="0" i="0" u="none" strike="noStrike" cap="none" normalizeH="0" baseline="0" dirty="0" smtClean="0">
                <a:ln>
                  <a:noFill/>
                </a:ln>
                <a:solidFill>
                  <a:schemeClr val="bg1">
                    <a:lumMod val="95000"/>
                    <a:lumOff val="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непредвиденные расходы;</a:t>
            </a:r>
          </a:p>
          <a:p>
            <a:pPr marL="0" marR="0" lvl="0" indent="457200" defTabSz="914400" rtl="0" eaLnBrk="0" fontAlgn="base" latinLnBrk="0" hangingPunct="0">
              <a:lnSpc>
                <a:spcPct val="100000"/>
              </a:lnSpc>
              <a:spcBef>
                <a:spcPct val="0"/>
              </a:spcBef>
              <a:spcAft>
                <a:spcPct val="0"/>
              </a:spcAft>
              <a:buClrTx/>
              <a:buSzTx/>
              <a:buFont typeface="Wingdings" pitchFamily="2" charset="2"/>
              <a:buChar char="ü"/>
              <a:tabLst/>
            </a:pPr>
            <a:r>
              <a:rPr kumimoji="0" lang="ru-RU" b="0" i="0" u="none" strike="noStrike" cap="none" normalizeH="0" baseline="0" dirty="0" smtClean="0">
                <a:ln>
                  <a:noFill/>
                </a:ln>
                <a:solidFill>
                  <a:schemeClr val="bg1">
                    <a:lumMod val="95000"/>
                    <a:lumOff val="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неисполнение договорных обязательств контрагентом застрахованного лица, являющегося кредитором по сделке;</a:t>
            </a:r>
          </a:p>
          <a:p>
            <a:pPr marL="0" marR="0" lvl="0" indent="457200" defTabSz="914400" rtl="0" eaLnBrk="0" fontAlgn="base" latinLnBrk="0" hangingPunct="0">
              <a:lnSpc>
                <a:spcPct val="100000"/>
              </a:lnSpc>
              <a:spcBef>
                <a:spcPct val="0"/>
              </a:spcBef>
              <a:spcAft>
                <a:spcPct val="0"/>
              </a:spcAft>
              <a:buClrTx/>
              <a:buSzTx/>
              <a:buFont typeface="Wingdings" pitchFamily="2" charset="2"/>
              <a:buChar char="ü"/>
              <a:tabLst/>
            </a:pPr>
            <a:r>
              <a:rPr kumimoji="0" lang="ru-RU" b="0" i="0" u="none" strike="noStrike" cap="none" normalizeH="0" baseline="0" dirty="0" smtClean="0">
                <a:ln>
                  <a:noFill/>
                </a:ln>
                <a:solidFill>
                  <a:schemeClr val="bg1">
                    <a:lumMod val="95000"/>
                    <a:lumOff val="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понесенные застрахованным лицом судебные расходы (издержки);</a:t>
            </a:r>
          </a:p>
          <a:p>
            <a:pPr marL="0" marR="0" lvl="0" indent="457200" defTabSz="914400" rtl="0" eaLnBrk="0" fontAlgn="base" latinLnBrk="0" hangingPunct="0">
              <a:lnSpc>
                <a:spcPct val="100000"/>
              </a:lnSpc>
              <a:spcBef>
                <a:spcPct val="0"/>
              </a:spcBef>
              <a:spcAft>
                <a:spcPct val="0"/>
              </a:spcAft>
              <a:buClrTx/>
              <a:buSzTx/>
              <a:buFont typeface="Wingdings" pitchFamily="2" charset="2"/>
              <a:buChar char="ü"/>
              <a:tabLst/>
            </a:pPr>
            <a:r>
              <a:rPr kumimoji="0" lang="ru-RU" b="0" i="0" u="none" strike="noStrike" cap="none" normalizeH="0" baseline="0" dirty="0" smtClean="0">
                <a:ln>
                  <a:noFill/>
                </a:ln>
                <a:solidFill>
                  <a:schemeClr val="bg1">
                    <a:lumMod val="95000"/>
                    <a:lumOff val="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иные события.</a:t>
            </a:r>
          </a:p>
        </p:txBody>
      </p:sp>
      <p:sp>
        <p:nvSpPr>
          <p:cNvPr id="16" name="Стрелка вниз 15"/>
          <p:cNvSpPr/>
          <p:nvPr/>
        </p:nvSpPr>
        <p:spPr>
          <a:xfrm rot="16200000">
            <a:off x="5112060" y="512676"/>
            <a:ext cx="864096" cy="1512168"/>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ru-RU"/>
          </a:p>
        </p:txBody>
      </p:sp>
      <p:sp>
        <p:nvSpPr>
          <p:cNvPr id="17" name="Стрелка вниз 16"/>
          <p:cNvSpPr/>
          <p:nvPr/>
        </p:nvSpPr>
        <p:spPr>
          <a:xfrm>
            <a:off x="6228184" y="1052736"/>
            <a:ext cx="936104" cy="1656184"/>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pic>
        <p:nvPicPr>
          <p:cNvPr id="18435" name="Picture 3" descr="Assess You Business Risk To Avoid Complications Biz Info Library"/>
          <p:cNvPicPr>
            <a:picLocks noChangeAspect="1" noChangeArrowheads="1"/>
          </p:cNvPicPr>
          <p:nvPr/>
        </p:nvPicPr>
        <p:blipFill>
          <a:blip r:embed="rId2" cstate="print"/>
          <a:srcRect/>
          <a:stretch>
            <a:fillRect/>
          </a:stretch>
        </p:blipFill>
        <p:spPr bwMode="auto">
          <a:xfrm>
            <a:off x="899592" y="4581128"/>
            <a:ext cx="2688299" cy="20162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35280" cy="1143000"/>
          </a:xfrm>
        </p:spPr>
        <p:txBody>
          <a:bodyPr>
            <a:normAutofit fontScale="90000"/>
          </a:bodyPr>
          <a:lstStyle/>
          <a:p>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ru-RU" sz="3100" dirty="0" smtClean="0"/>
              <a:t>2</a:t>
            </a:r>
            <a:r>
              <a:rPr lang="en-US" sz="3100" dirty="0" smtClean="0"/>
              <a:t>.</a:t>
            </a:r>
            <a:r>
              <a:rPr lang="ru-RU" sz="3100" dirty="0" smtClean="0"/>
              <a:t> Назначение и основные виды страхования потери прибыли (дохода)</a:t>
            </a:r>
            <a:r>
              <a:rPr lang="en-US" sz="3100" dirty="0" smtClean="0"/>
              <a:t>.</a:t>
            </a:r>
            <a:r>
              <a:rPr lang="ru-RU" dirty="0" smtClean="0"/>
              <a:t/>
            </a:r>
            <a:br>
              <a:rPr lang="ru-RU" dirty="0" smtClean="0"/>
            </a:br>
            <a:r>
              <a:rPr lang="ru-RU" dirty="0" smtClean="0"/>
              <a:t> </a:t>
            </a:r>
            <a:br>
              <a:rPr lang="ru-RU" dirty="0" smtClean="0"/>
            </a:br>
            <a:endParaRPr lang="ru-RU" dirty="0"/>
          </a:p>
        </p:txBody>
      </p:sp>
      <p:sp>
        <p:nvSpPr>
          <p:cNvPr id="3" name="Содержимое 2"/>
          <p:cNvSpPr>
            <a:spLocks noGrp="1"/>
          </p:cNvSpPr>
          <p:nvPr>
            <p:ph idx="1"/>
          </p:nvPr>
        </p:nvSpPr>
        <p:spPr>
          <a:xfrm>
            <a:off x="251520" y="1412776"/>
            <a:ext cx="5544616" cy="4392488"/>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a:buNone/>
            </a:pPr>
            <a:r>
              <a:rPr lang="en-US" dirty="0" smtClean="0">
                <a:solidFill>
                  <a:schemeClr val="accent2">
                    <a:lumMod val="75000"/>
                  </a:schemeClr>
                </a:solidFill>
                <a:effectLst>
                  <a:outerShdw blurRad="38100" dist="38100" dir="2700000" algn="tl">
                    <a:srgbClr val="000000">
                      <a:alpha val="43137"/>
                    </a:srgbClr>
                  </a:outerShdw>
                </a:effectLst>
              </a:rPr>
              <a:t>          </a:t>
            </a:r>
            <a:r>
              <a:rPr lang="ru-RU" dirty="0" smtClean="0">
                <a:solidFill>
                  <a:schemeClr val="accent2">
                    <a:lumMod val="75000"/>
                  </a:schemeClr>
                </a:solidFill>
                <a:effectLst>
                  <a:outerShdw blurRad="38100" dist="38100" dir="2700000" algn="tl">
                    <a:srgbClr val="000000">
                      <a:alpha val="43137"/>
                    </a:srgbClr>
                  </a:outerShdw>
                </a:effectLst>
              </a:rPr>
              <a:t>Страхование потери прибыли или от перерывов в производстве по своей сути дополняет страхование основных и оборотных фондов, поскольку перерыв в производстве чаще всего бывает вызван гибелью или повреждением этих фондов. </a:t>
            </a:r>
            <a:endParaRPr lang="en-US" dirty="0" smtClean="0">
              <a:solidFill>
                <a:schemeClr val="accent2">
                  <a:lumMod val="75000"/>
                </a:schemeClr>
              </a:solidFill>
              <a:effectLst>
                <a:outerShdw blurRad="38100" dist="38100" dir="2700000" algn="tl">
                  <a:srgbClr val="000000">
                    <a:alpha val="43137"/>
                  </a:srgbClr>
                </a:outerShdw>
              </a:effectLst>
            </a:endParaRPr>
          </a:p>
          <a:p>
            <a:pPr>
              <a:buNone/>
            </a:pPr>
            <a:r>
              <a:rPr lang="en-US" dirty="0" smtClean="0">
                <a:solidFill>
                  <a:srgbClr val="7030A0"/>
                </a:solidFill>
                <a:effectLst>
                  <a:outerShdw blurRad="38100" dist="38100" dir="2700000" algn="tl">
                    <a:srgbClr val="000000">
                      <a:alpha val="43137"/>
                    </a:srgbClr>
                  </a:outerShdw>
                </a:effectLst>
              </a:rPr>
              <a:t>          </a:t>
            </a:r>
            <a:r>
              <a:rPr lang="ru-RU" dirty="0" smtClean="0">
                <a:solidFill>
                  <a:srgbClr val="0070C0"/>
                </a:solidFill>
                <a:effectLst>
                  <a:outerShdw blurRad="38100" dist="38100" dir="2700000" algn="tl">
                    <a:srgbClr val="000000">
                      <a:alpha val="43137"/>
                    </a:srgbClr>
                  </a:outerShdw>
                </a:effectLst>
              </a:rPr>
              <a:t>Поэтому правомерно предположить, что состав и перечень страховых событий, на случай которых проводится страхование и в том, и в другом случае может быть принят одинаковым </a:t>
            </a:r>
            <a:endParaRPr lang="ru-RU" dirty="0">
              <a:solidFill>
                <a:srgbClr val="0070C0"/>
              </a:solidFill>
              <a:effectLst>
                <a:outerShdw blurRad="38100" dist="38100" dir="2700000" algn="tl">
                  <a:srgbClr val="000000">
                    <a:alpha val="43137"/>
                  </a:srgbClr>
                </a:outerShdw>
              </a:effectLst>
            </a:endParaRPr>
          </a:p>
        </p:txBody>
      </p:sp>
      <p:pic>
        <p:nvPicPr>
          <p:cNvPr id="16386" name="Picture 2" descr="Банковские вклады - хороший способ получить пассивный доход"/>
          <p:cNvPicPr>
            <a:picLocks noChangeAspect="1" noChangeArrowheads="1"/>
          </p:cNvPicPr>
          <p:nvPr/>
        </p:nvPicPr>
        <p:blipFill>
          <a:blip r:embed="rId2" cstate="print"/>
          <a:srcRect/>
          <a:stretch>
            <a:fillRect/>
          </a:stretch>
        </p:blipFill>
        <p:spPr bwMode="auto">
          <a:xfrm>
            <a:off x="5940152" y="2204864"/>
            <a:ext cx="2657095" cy="29523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usiness Insurance 101: Special Event Risk Prevention Tips You Need to Know"/>
          <p:cNvPicPr>
            <a:picLocks noChangeAspect="1" noChangeArrowheads="1"/>
          </p:cNvPicPr>
          <p:nvPr/>
        </p:nvPicPr>
        <p:blipFill>
          <a:blip r:embed="rId2" cstate="print">
            <a:lum bright="-40000"/>
          </a:blip>
          <a:srcRect/>
          <a:stretch>
            <a:fillRect/>
          </a:stretch>
        </p:blipFill>
        <p:spPr bwMode="auto">
          <a:xfrm rot="677209">
            <a:off x="5979936" y="3758055"/>
            <a:ext cx="2602297" cy="2592288"/>
          </a:xfrm>
          <a:prstGeom prst="rect">
            <a:avLst/>
          </a:prstGeom>
          <a:noFill/>
        </p:spPr>
      </p:pic>
      <p:sp>
        <p:nvSpPr>
          <p:cNvPr id="3" name="Содержимое 2"/>
          <p:cNvSpPr>
            <a:spLocks noGrp="1"/>
          </p:cNvSpPr>
          <p:nvPr>
            <p:ph idx="1"/>
          </p:nvPr>
        </p:nvSpPr>
        <p:spPr>
          <a:xfrm>
            <a:off x="457200" y="260648"/>
            <a:ext cx="6995120" cy="5865515"/>
          </a:xfrm>
        </p:spPr>
        <p:txBody>
          <a:bodyPr>
            <a:normAutofit fontScale="70000" lnSpcReduction="20000"/>
          </a:bodyPr>
          <a:lstStyle/>
          <a:p>
            <a:pPr>
              <a:buNone/>
            </a:pPr>
            <a:r>
              <a:rPr lang="en-US" sz="29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ru-RU" sz="29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Страхование потери прибыли вследствие простоя производства может осуществляться на случай:</a:t>
            </a:r>
          </a:p>
          <a:p>
            <a:pPr>
              <a:buClr>
                <a:srgbClr val="FFFF00"/>
              </a:buClr>
              <a:buFont typeface="Wingdings" pitchFamily="2" charset="2"/>
              <a:buChar char="Ø"/>
            </a:pPr>
            <a:r>
              <a:rPr lang="ru-RU" sz="29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пожара;</a:t>
            </a:r>
          </a:p>
          <a:p>
            <a:pPr>
              <a:buClr>
                <a:srgbClr val="FFFF00"/>
              </a:buClr>
              <a:buFont typeface="Wingdings" pitchFamily="2" charset="2"/>
              <a:buChar char="Ø"/>
            </a:pPr>
            <a:r>
              <a:rPr lang="ru-RU" sz="29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коммерческих факторов, связанных с невыполнением поставщиком обязательств по поставке материалов, топлива, оборудования и т.п.;</a:t>
            </a:r>
          </a:p>
          <a:p>
            <a:pPr>
              <a:buClr>
                <a:srgbClr val="FFFF00"/>
              </a:buClr>
              <a:buFont typeface="Wingdings" pitchFamily="2" charset="2"/>
              <a:buChar char="Ø"/>
            </a:pPr>
            <a:r>
              <a:rPr lang="ru-RU" sz="29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технической неисправности и аварии, связанных с поломкой машин и оборудования.</a:t>
            </a:r>
          </a:p>
          <a:p>
            <a:pPr>
              <a:buClr>
                <a:srgbClr val="FFFF00"/>
              </a:buClr>
              <a:buNone/>
            </a:pPr>
            <a:r>
              <a:rPr lang="en-US" sz="29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ru-RU" sz="2900" b="1"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Подлежащий страхованию ущерб от остановки производства складывается из трех составных частей.</a:t>
            </a:r>
          </a:p>
          <a:p>
            <a:pPr>
              <a:buClr>
                <a:srgbClr val="FFFF00"/>
              </a:buClr>
              <a:buFont typeface="Wingdings" pitchFamily="2" charset="2"/>
              <a:buChar char="q"/>
            </a:pPr>
            <a:r>
              <a:rPr lang="ru-RU" sz="29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Расходов, произведенных за время остановки производства.</a:t>
            </a:r>
          </a:p>
          <a:p>
            <a:pPr>
              <a:buClr>
                <a:srgbClr val="FFFF00"/>
              </a:buClr>
              <a:buFont typeface="Wingdings" pitchFamily="2" charset="2"/>
              <a:buChar char="q"/>
            </a:pPr>
            <a:r>
              <a:rPr lang="ru-RU" sz="29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Неполученной прибыли.</a:t>
            </a:r>
          </a:p>
          <a:p>
            <a:pPr>
              <a:buClr>
                <a:srgbClr val="FFFF00"/>
              </a:buClr>
              <a:buFont typeface="Wingdings" pitchFamily="2" charset="2"/>
              <a:buChar char="q"/>
            </a:pPr>
            <a:r>
              <a:rPr lang="ru-RU" sz="29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Дополнительных затрат, предпринятых в целях сокращения ущерба.</a:t>
            </a:r>
          </a:p>
          <a:p>
            <a:pPr>
              <a:buClr>
                <a:srgbClr val="FFFF00"/>
              </a:buClr>
              <a:buFont typeface="Wingdings" pitchFamily="2" charset="2"/>
              <a:buChar char="q"/>
            </a:pPr>
            <a:r>
              <a:rPr lang="ru-RU" sz="2900" dirty="0" smtClean="0">
                <a:effectLst>
                  <a:outerShdw blurRad="38100" dist="38100" dir="2700000" algn="tl">
                    <a:srgbClr val="000000">
                      <a:alpha val="43137"/>
                    </a:srgbClr>
                  </a:outerShdw>
                </a:effectLst>
                <a:latin typeface="Tahoma" pitchFamily="34" charset="0"/>
                <a:ea typeface="Tahoma" pitchFamily="34" charset="0"/>
                <a:cs typeface="Tahoma" pitchFamily="34" charset="0"/>
              </a:rPr>
              <a:t>Остановка производственного процесса вследствие пожара.</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404664"/>
            <a:ext cx="7416824" cy="5904656"/>
          </a:xfrm>
          <a:prstGeom prst="rect">
            <a:avLst/>
          </a:prstGeom>
          <a:blipFill>
            <a:blip r:embed="rId2" cstate="print"/>
            <a:tile tx="0" ty="0" sx="100000" sy="100000" flip="none" algn="tl"/>
          </a:bli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3" name="Содержимое 2"/>
          <p:cNvSpPr>
            <a:spLocks noGrp="1"/>
          </p:cNvSpPr>
          <p:nvPr>
            <p:ph idx="1"/>
          </p:nvPr>
        </p:nvSpPr>
        <p:spPr>
          <a:xfrm>
            <a:off x="457200" y="404664"/>
            <a:ext cx="7427168" cy="5721499"/>
          </a:xfrm>
        </p:spPr>
        <p:txBody>
          <a:bodyPr>
            <a:normAutofit fontScale="40000" lnSpcReduction="20000"/>
          </a:bodyPr>
          <a:lstStyle/>
          <a:p>
            <a:r>
              <a:rPr lang="ru-RU" sz="3400" b="1" dirty="0" smtClean="0">
                <a:solidFill>
                  <a:schemeClr val="bg1">
                    <a:lumMod val="95000"/>
                    <a:lumOff val="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Неполученная прибыль является основным ущербом, подлежащим страхованию, поэтому нередко говорят о страховании упущенной прибыли (выгоды):</a:t>
            </a:r>
          </a:p>
          <a:p>
            <a:r>
              <a:rPr lang="ru-RU" sz="3400" b="1" dirty="0" smtClean="0">
                <a:solidFill>
                  <a:schemeClr val="bg1">
                    <a:lumMod val="95000"/>
                    <a:lumOff val="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p>
          <a:p>
            <a:r>
              <a:rPr lang="ru-RU" sz="3400" b="1" dirty="0" smtClean="0">
                <a:solidFill>
                  <a:schemeClr val="bg1">
                    <a:lumMod val="95000"/>
                    <a:lumOff val="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Р = Тпр х (Z x Фзп + Зпр),</a:t>
            </a:r>
          </a:p>
          <a:p>
            <a:r>
              <a:rPr lang="ru-RU" sz="3400" b="1" dirty="0" smtClean="0">
                <a:solidFill>
                  <a:schemeClr val="bg1">
                    <a:lumMod val="95000"/>
                    <a:lumOff val="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p>
          <a:p>
            <a:r>
              <a:rPr lang="ru-RU" sz="3400" b="1" dirty="0" smtClean="0">
                <a:solidFill>
                  <a:schemeClr val="bg1">
                    <a:lumMod val="95000"/>
                    <a:lumOff val="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где Р – расходы за время остановки производства; Тпр – время простоя в днях; Z – коэффициент, учитывающий использование производственных рабочих на других участках и понижение оплаты их труда за время простоя; Фзп – однодневный фонд зарплаты рабочих, занятых на оставленном объекте; Зпр – однодневный размер прочих затрат, приходящихся на остановленный объект.</a:t>
            </a:r>
          </a:p>
          <a:p>
            <a:r>
              <a:rPr lang="ru-RU" sz="3400" b="1" dirty="0" smtClean="0">
                <a:solidFill>
                  <a:schemeClr val="bg1">
                    <a:lumMod val="95000"/>
                    <a:lumOff val="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При этом:</a:t>
            </a:r>
          </a:p>
          <a:p>
            <a:r>
              <a:rPr lang="ru-RU" sz="3400" b="1" dirty="0" smtClean="0">
                <a:solidFill>
                  <a:schemeClr val="bg1">
                    <a:lumMod val="95000"/>
                    <a:lumOff val="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p>
          <a:p>
            <a:r>
              <a:rPr lang="ru-RU" sz="3400" b="1" dirty="0" smtClean="0">
                <a:solidFill>
                  <a:schemeClr val="bg1">
                    <a:lumMod val="95000"/>
                    <a:lumOff val="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Z = (1-Д/100)(1-У/100),</a:t>
            </a:r>
          </a:p>
          <a:p>
            <a:r>
              <a:rPr lang="ru-RU" sz="3400" b="1" dirty="0" smtClean="0">
                <a:solidFill>
                  <a:schemeClr val="bg1">
                    <a:lumMod val="95000"/>
                    <a:lumOff val="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p>
          <a:p>
            <a:r>
              <a:rPr lang="ru-RU" sz="3400" b="1" dirty="0" smtClean="0">
                <a:solidFill>
                  <a:schemeClr val="bg1">
                    <a:lumMod val="95000"/>
                    <a:lumOff val="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где Д – доля производственных рабочих, используемых на других работах во время простоя объекта, %; У – процент, на который уменьшена зарплата рабочим за период простоя [4].</a:t>
            </a:r>
          </a:p>
          <a:p>
            <a:r>
              <a:rPr lang="ru-RU" sz="3400" b="1" dirty="0" smtClean="0">
                <a:solidFill>
                  <a:schemeClr val="bg1">
                    <a:lumMod val="95000"/>
                    <a:lumOff val="5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Упущенную прибыль рассчитывают путем умножения объема продукции, не произведенной за время простоя, на норму прибыли на единицу продукции. При этом размер непроизведенной прибыли следует исчислять как разницу между объемом продукции, который мог бы быть выпущен за период остановки, исходя из производственной программы, и объемом продукции, выпущенной в результате налаживания производства на других объектах.</a:t>
            </a: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cap="all" dirty="0">
                <a:solidFill>
                  <a:srgbClr val="FFC000"/>
                </a:solidFill>
                <a:effectLst>
                  <a:reflection blurRad="12700" stA="48000" endA="300" endPos="55000" dir="5400000" sy="-90000" algn="bl" rotWithShape="0"/>
                </a:effectLst>
              </a:rPr>
              <a:t>Методы снижения степени финансового риска</a:t>
            </a:r>
            <a:endParaRPr lang="ru-RU" dirty="0">
              <a:solidFill>
                <a:srgbClr val="FFC000"/>
              </a:solidFill>
            </a:endParaRPr>
          </a:p>
        </p:txBody>
      </p:sp>
      <p:sp>
        <p:nvSpPr>
          <p:cNvPr id="3" name="Объект 2"/>
          <p:cNvSpPr>
            <a:spLocks noGrp="1"/>
          </p:cNvSpPr>
          <p:nvPr>
            <p:ph idx="1"/>
          </p:nvPr>
        </p:nvSpPr>
        <p:spPr>
          <a:xfrm>
            <a:off x="457200" y="1600200"/>
            <a:ext cx="7211144" cy="4525963"/>
          </a:xfrm>
        </p:spPr>
        <p:txBody>
          <a:bodyPr>
            <a:normAutofit fontScale="85000" lnSpcReduction="10000"/>
          </a:bodyPr>
          <a:lstStyle/>
          <a:p>
            <a:r>
              <a:rPr lang="ru-RU" dirty="0">
                <a:solidFill>
                  <a:srgbClr val="00B050"/>
                </a:solidFill>
              </a:rPr>
              <a:t>Для снижения степени риска применяются различные приемы. Наиболее распространенными являются:</a:t>
            </a:r>
            <a:br>
              <a:rPr lang="ru-RU" dirty="0">
                <a:solidFill>
                  <a:srgbClr val="00B050"/>
                </a:solidFill>
              </a:rPr>
            </a:br>
            <a:r>
              <a:rPr lang="ru-RU" dirty="0">
                <a:solidFill>
                  <a:srgbClr val="00B050"/>
                </a:solidFill>
              </a:rPr>
              <a:t>- Уклонение от риска;</a:t>
            </a:r>
            <a:br>
              <a:rPr lang="ru-RU" dirty="0">
                <a:solidFill>
                  <a:srgbClr val="00B050"/>
                </a:solidFill>
              </a:rPr>
            </a:br>
            <a:r>
              <a:rPr lang="ru-RU" dirty="0">
                <a:solidFill>
                  <a:srgbClr val="00B050"/>
                </a:solidFill>
              </a:rPr>
              <a:t>- Принятие риска на себя; </a:t>
            </a:r>
            <a:br>
              <a:rPr lang="ru-RU" dirty="0">
                <a:solidFill>
                  <a:srgbClr val="00B050"/>
                </a:solidFill>
              </a:rPr>
            </a:br>
            <a:r>
              <a:rPr lang="ru-RU" dirty="0">
                <a:solidFill>
                  <a:srgbClr val="00B050"/>
                </a:solidFill>
              </a:rPr>
              <a:t>- Передача риска; </a:t>
            </a:r>
            <a:br>
              <a:rPr lang="ru-RU" dirty="0">
                <a:solidFill>
                  <a:srgbClr val="00B050"/>
                </a:solidFill>
              </a:rPr>
            </a:br>
            <a:r>
              <a:rPr lang="ru-RU" dirty="0">
                <a:solidFill>
                  <a:srgbClr val="00B050"/>
                </a:solidFill>
              </a:rPr>
              <a:t>- Страхование риска; </a:t>
            </a:r>
            <a:br>
              <a:rPr lang="ru-RU" dirty="0">
                <a:solidFill>
                  <a:srgbClr val="00B050"/>
                </a:solidFill>
              </a:rPr>
            </a:br>
            <a:r>
              <a:rPr lang="ru-RU" dirty="0">
                <a:solidFill>
                  <a:srgbClr val="00B050"/>
                </a:solidFill>
              </a:rPr>
              <a:t>- Объединение риска; </a:t>
            </a:r>
            <a:br>
              <a:rPr lang="ru-RU" dirty="0">
                <a:solidFill>
                  <a:srgbClr val="00B050"/>
                </a:solidFill>
              </a:rPr>
            </a:br>
            <a:r>
              <a:rPr lang="ru-RU" dirty="0">
                <a:solidFill>
                  <a:srgbClr val="00B050"/>
                </a:solidFill>
              </a:rPr>
              <a:t>- Диверсификация; </a:t>
            </a:r>
            <a:br>
              <a:rPr lang="ru-RU" dirty="0">
                <a:solidFill>
                  <a:srgbClr val="00B050"/>
                </a:solidFill>
              </a:rPr>
            </a:br>
            <a:r>
              <a:rPr lang="ru-RU" dirty="0">
                <a:solidFill>
                  <a:srgbClr val="00B050"/>
                </a:solidFill>
              </a:rPr>
              <a:t>- Хеджирование; </a:t>
            </a:r>
            <a:br>
              <a:rPr lang="ru-RU" dirty="0">
                <a:solidFill>
                  <a:srgbClr val="00B050"/>
                </a:solidFill>
              </a:rPr>
            </a:br>
            <a:r>
              <a:rPr lang="ru-RU" dirty="0">
                <a:solidFill>
                  <a:srgbClr val="00B050"/>
                </a:solidFill>
              </a:rPr>
              <a:t>- Использование внутренних финансовых нормативов и др.</a:t>
            </a:r>
          </a:p>
          <a:p>
            <a:endParaRPr lang="ru-RU" dirty="0"/>
          </a:p>
        </p:txBody>
      </p:sp>
    </p:spTree>
    <p:extLst>
      <p:ext uri="{BB962C8B-B14F-4D97-AF65-F5344CB8AC3E}">
        <p14:creationId xmlns:p14="http://schemas.microsoft.com/office/powerpoint/2010/main" val="4032489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395536" y="908720"/>
            <a:ext cx="8208912" cy="5472608"/>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971600" y="188640"/>
            <a:ext cx="7467600" cy="1143000"/>
          </a:xfrm>
        </p:spPr>
        <p:txBody>
          <a:bodyPr>
            <a:normAutofit fontScale="90000"/>
          </a:bodyPr>
          <a:lstStyle/>
          <a:p>
            <a:r>
              <a:rPr lang="ru-RU" sz="3100" dirty="0" smtClean="0"/>
              <a:t>2. Страхование финансовых инвестиций</a:t>
            </a:r>
            <a:r>
              <a:rPr lang="ru-RU" dirty="0" smtClean="0"/>
              <a:t/>
            </a:r>
            <a:br>
              <a:rPr lang="ru-RU" dirty="0" smtClean="0"/>
            </a:br>
            <a:endParaRPr lang="ru-RU" dirty="0"/>
          </a:p>
        </p:txBody>
      </p:sp>
      <p:sp>
        <p:nvSpPr>
          <p:cNvPr id="3" name="Содержимое 2"/>
          <p:cNvSpPr>
            <a:spLocks noGrp="1"/>
          </p:cNvSpPr>
          <p:nvPr>
            <p:ph idx="1"/>
          </p:nvPr>
        </p:nvSpPr>
        <p:spPr>
          <a:xfrm>
            <a:off x="683568" y="1052736"/>
            <a:ext cx="7787208" cy="5145435"/>
          </a:xfrm>
        </p:spPr>
        <p:txBody>
          <a:bodyPr>
            <a:normAutofit fontScale="62500" lnSpcReduction="20000"/>
          </a:bodyPr>
          <a:lstStyle/>
          <a:p>
            <a:pPr>
              <a:buBlip>
                <a:blip r:embed="rId3"/>
              </a:buBlip>
            </a:pPr>
            <a:r>
              <a:rPr lang="ru-RU" dirty="0" smtClean="0">
                <a:solidFill>
                  <a:schemeClr val="accent4">
                    <a:lumMod val="75000"/>
                  </a:schemeClr>
                </a:solidFill>
                <a:effectLst>
                  <a:outerShdw blurRad="38100" dist="38100" dir="2700000" algn="tl">
                    <a:srgbClr val="000000">
                      <a:alpha val="43137"/>
                    </a:srgbClr>
                  </a:outerShdw>
                </a:effectLst>
              </a:rPr>
              <a:t>Финансовые инвестиции (ФИ) представляют собой покупку активов в виде ценных бумаг, как долевых, так и долговых, которые будут приносить инвестору не только прибыль, но и гарантировать ему определенный уровень безопасности вложения средств.</a:t>
            </a:r>
          </a:p>
          <a:p>
            <a:pPr>
              <a:buBlip>
                <a:blip r:embed="rId3"/>
              </a:buBlip>
            </a:pPr>
            <a:r>
              <a:rPr lang="ru-RU" b="1" dirty="0" smtClean="0">
                <a:solidFill>
                  <a:schemeClr val="bg1">
                    <a:lumMod val="95000"/>
                    <a:lumOff val="5000"/>
                  </a:schemeClr>
                </a:solidFill>
                <a:effectLst>
                  <a:outerShdw blurRad="38100" dist="38100" dir="2700000" algn="tl">
                    <a:srgbClr val="000000">
                      <a:alpha val="43137"/>
                    </a:srgbClr>
                  </a:outerShdw>
                </a:effectLst>
              </a:rPr>
              <a:t>Особым видом страховой защиты является заключение договоров страхования со страховыми компаниями. </a:t>
            </a:r>
            <a:endParaRPr lang="en-US" b="1" dirty="0" smtClean="0">
              <a:solidFill>
                <a:schemeClr val="bg1">
                  <a:lumMod val="95000"/>
                  <a:lumOff val="5000"/>
                </a:schemeClr>
              </a:solidFill>
              <a:effectLst>
                <a:outerShdw blurRad="38100" dist="38100" dir="2700000" algn="tl">
                  <a:srgbClr val="000000">
                    <a:alpha val="43137"/>
                  </a:srgbClr>
                </a:outerShdw>
              </a:effectLst>
            </a:endParaRPr>
          </a:p>
          <a:p>
            <a:pPr>
              <a:buBlip>
                <a:blip r:embed="rId3"/>
              </a:buBlip>
            </a:pPr>
            <a:r>
              <a:rPr lang="ru-RU" dirty="0" smtClean="0">
                <a:solidFill>
                  <a:schemeClr val="accent5">
                    <a:lumMod val="75000"/>
                  </a:schemeClr>
                </a:solidFill>
                <a:effectLst>
                  <a:outerShdw blurRad="38100" dist="38100" dir="2700000" algn="tl">
                    <a:srgbClr val="000000">
                      <a:alpha val="43137"/>
                    </a:srgbClr>
                  </a:outerShdw>
                </a:effectLst>
              </a:rPr>
              <a:t>Целью такого страхования является защита инвестиционных вложений от возможных потерь, возникающих вследствие неблагоприятного, непредсказуемого изменения конъюнктуры рынка и ухудшения других условий для осуществления инвестиционной деятельности. Оно подразделяется по характеру страховых рисков на страхование от политических и коммерческих рисков. </a:t>
            </a:r>
            <a:endParaRPr lang="en-US" dirty="0" smtClean="0">
              <a:solidFill>
                <a:schemeClr val="accent5">
                  <a:lumMod val="75000"/>
                </a:schemeClr>
              </a:solidFill>
              <a:effectLst>
                <a:outerShdw blurRad="38100" dist="38100" dir="2700000" algn="tl">
                  <a:srgbClr val="000000">
                    <a:alpha val="43137"/>
                  </a:srgbClr>
                </a:outerShdw>
              </a:effectLst>
            </a:endParaRPr>
          </a:p>
          <a:p>
            <a:pPr>
              <a:buBlip>
                <a:blip r:embed="rId3"/>
              </a:buBlip>
            </a:pPr>
            <a:r>
              <a:rPr lang="ru-RU" b="1" dirty="0" smtClean="0">
                <a:solidFill>
                  <a:schemeClr val="bg1">
                    <a:lumMod val="95000"/>
                    <a:lumOff val="5000"/>
                  </a:schemeClr>
                </a:solidFill>
                <a:effectLst>
                  <a:outerShdw blurRad="38100" dist="38100" dir="2700000" algn="tl">
                    <a:srgbClr val="000000">
                      <a:alpha val="43137"/>
                    </a:srgbClr>
                  </a:outerShdw>
                </a:effectLst>
              </a:rPr>
              <a:t>Договоры страхования от политических рисков заключают при осуществлении инвестиций в зарубежные страны. Оно характеризуется невозможностью математической оценки вероятности наступления страховых случаев и крайне высокими размерами ущерба. Поэтому частные страховщики этим страхованием, за редким исключением, не занимаются.</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В договоре страхования мелочей не бывает Biznes.pavelm.ru - бизнес блог"/>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5868144" y="0"/>
            <a:ext cx="3168352" cy="6858000"/>
          </a:xfrm>
          <a:prstGeom prst="rect">
            <a:avLst/>
          </a:prstGeom>
          <a:noFill/>
        </p:spPr>
      </p:pic>
      <p:sp>
        <p:nvSpPr>
          <p:cNvPr id="3" name="Содержимое 2"/>
          <p:cNvSpPr>
            <a:spLocks noGrp="1"/>
          </p:cNvSpPr>
          <p:nvPr>
            <p:ph idx="1"/>
          </p:nvPr>
        </p:nvSpPr>
        <p:spPr>
          <a:xfrm>
            <a:off x="0" y="260648"/>
            <a:ext cx="5652120" cy="6336704"/>
          </a:xfrm>
        </p:spPr>
        <p:txBody>
          <a:bodyPr>
            <a:normAutofit fontScale="47500" lnSpcReduction="20000"/>
          </a:bodyPr>
          <a:lstStyle/>
          <a:p>
            <a:pPr algn="just"/>
            <a:r>
              <a:rPr lang="ru-RU" sz="3600" dirty="0" smtClean="0">
                <a:latin typeface="Tahoma" pitchFamily="34" charset="0"/>
                <a:ea typeface="Tahoma" pitchFamily="34" charset="0"/>
                <a:cs typeface="Tahoma" pitchFamily="34" charset="0"/>
              </a:rPr>
              <a:t>Такое страхование проводят в основном государственные страховые структуры страны-инвестора и международные финансовые организации. В настоящее время на три государственные организации (в США, Германии и Японии) приходится 80% общих объемов операций, осуществляемых в рамках национальных государственных программ страхования инвестиционных рисков. </a:t>
            </a:r>
          </a:p>
          <a:p>
            <a:pPr algn="just"/>
            <a:r>
              <a:rPr lang="ru-RU" sz="3600" dirty="0" smtClean="0">
                <a:latin typeface="Tahoma" pitchFamily="34" charset="0"/>
                <a:ea typeface="Tahoma" pitchFamily="34" charset="0"/>
                <a:cs typeface="Tahoma" pitchFamily="34" charset="0"/>
              </a:rPr>
              <a:t>Страховыми рисками здесь являются события, исходящие от органов власти, управления, иных государственных образований, а также народных масс. При определении конкретного их перечня в договоре учитываются такие факторы, как политическое и экономическое положение страны, ее потенциальные финансовые возможности, уровень развития промышленности, величина валового внутреннего продукта, объемы внутренней и внешней задолженности государства, своевременность погашения имеющихся займов, уровень инфляции и т.п.</a:t>
            </a:r>
          </a:p>
          <a:p>
            <a:pPr algn="just"/>
            <a:r>
              <a:rPr lang="ru-RU" sz="3600" dirty="0" smtClean="0">
                <a:latin typeface="Tahoma" pitchFamily="34" charset="0"/>
                <a:ea typeface="Tahoma" pitchFamily="34" charset="0"/>
                <a:cs typeface="Tahoma" pitchFamily="34" charset="0"/>
              </a:rPr>
              <a:t>Страхование инвестиционной деятельности проводится, как правило, частными страховыми копаниями. Целью является защита инвестиционных вложений от возможных потерь.</a:t>
            </a: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92696"/>
            <a:ext cx="8219256" cy="5832648"/>
          </a:xfrm>
        </p:spPr>
        <p:txBody>
          <a:bodyPr>
            <a:normAutofit fontScale="47500" lnSpcReduction="20000"/>
          </a:bodyPr>
          <a:lstStyle/>
          <a:p>
            <a:pPr algn="just"/>
            <a:r>
              <a:rPr lang="ru-RU" sz="3800" b="1" dirty="0" smtClean="0">
                <a:latin typeface="Tahoma" pitchFamily="34" charset="0"/>
                <a:ea typeface="Tahoma" pitchFamily="34" charset="0"/>
                <a:cs typeface="Tahoma" pitchFamily="34" charset="0"/>
              </a:rPr>
              <a:t>Страхование финансовых гарантий</a:t>
            </a:r>
          </a:p>
          <a:p>
            <a:pPr algn="just"/>
            <a:r>
              <a:rPr lang="ru-RU" sz="3800" b="1" dirty="0" smtClean="0">
                <a:latin typeface="Tahoma" pitchFamily="34" charset="0"/>
                <a:ea typeface="Tahoma" pitchFamily="34" charset="0"/>
                <a:cs typeface="Tahoma" pitchFamily="34" charset="0"/>
              </a:rPr>
              <a:t>Одной из разновидностей страхования финансовых инвестиций является страхование финансовых гарантий. Его условия предусматривают предоставление страховщиком гарантий того, что определенные финансовые обязательства, оговоренные в процессе заключения деловой сделки, сторонами которой выступают заемщик и инвестор, будут выполнены. </a:t>
            </a:r>
          </a:p>
          <a:p>
            <a:pPr algn="just"/>
            <a:r>
              <a:rPr lang="ru-RU" sz="3800" b="1" dirty="0" smtClean="0">
                <a:solidFill>
                  <a:srgbClr val="00B050"/>
                </a:solidFill>
                <a:effectLst>
                  <a:outerShdw blurRad="38100" dist="38100" dir="2700000" algn="tl">
                    <a:srgbClr val="000000">
                      <a:alpha val="43137"/>
                    </a:srgbClr>
                  </a:outerShdw>
                </a:effectLst>
                <a:latin typeface="Tahoma" pitchFamily="34" charset="0"/>
                <a:ea typeface="Tahoma" pitchFamily="34" charset="0"/>
                <a:cs typeface="Tahoma" pitchFamily="34" charset="0"/>
              </a:rPr>
              <a:t>Гражданский кодекс Республики Казахстан разделяет договоры поручительства и банковской гарантии. По договору поручительства поручитель обязуется перед кредитором другого лица отвечать за исполнение последним его обязательства полностью или частично.</a:t>
            </a:r>
          </a:p>
          <a:p>
            <a:pPr algn="just"/>
            <a:r>
              <a:rPr lang="ru-RU" sz="3800" b="1" dirty="0" smtClean="0">
                <a:latin typeface="Tahoma" pitchFamily="34" charset="0"/>
                <a:ea typeface="Tahoma" pitchFamily="34" charset="0"/>
                <a:cs typeface="Tahoma" pitchFamily="34" charset="0"/>
              </a:rPr>
              <a:t>В соответствии с договором банковской гарантии гарант дает по просьбе другого лица (принципала) письменное обязательство уплатить кредитору принципала (бенефициару) в соответствии с условиями даваемого гарантом обязательства денежную сумму по представлении бенефициаром письменного требования об ее уплате. </a:t>
            </a:r>
          </a:p>
          <a:p>
            <a:pPr algn="just"/>
            <a:r>
              <a:rPr lang="ru-RU" sz="3800" b="1" dirty="0" smtClean="0">
                <a:latin typeface="Tahoma" pitchFamily="34" charset="0"/>
                <a:ea typeface="Tahoma" pitchFamily="34" charset="0"/>
                <a:cs typeface="Tahoma" pitchFamily="34" charset="0"/>
              </a:rPr>
              <a:t>При этом право на выдачу банковских гарантий имеют банки, иные кредитные учреждения и страховые организации. </a:t>
            </a:r>
          </a:p>
          <a:p>
            <a:pPr algn="just"/>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Закон большого клиента"/>
          <p:cNvPicPr>
            <a:picLocks noChangeAspect="1" noChangeArrowheads="1"/>
          </p:cNvPicPr>
          <p:nvPr/>
        </p:nvPicPr>
        <p:blipFill>
          <a:blip r:embed="rId2" cstate="print">
            <a:lum bright="-40000"/>
          </a:blip>
          <a:srcRect/>
          <a:stretch>
            <a:fillRect/>
          </a:stretch>
        </p:blipFill>
        <p:spPr bwMode="auto">
          <a:xfrm>
            <a:off x="5148064" y="692696"/>
            <a:ext cx="3898776" cy="6165304"/>
          </a:xfrm>
          <a:prstGeom prst="rect">
            <a:avLst/>
          </a:prstGeom>
          <a:noFill/>
        </p:spPr>
      </p:pic>
      <p:sp>
        <p:nvSpPr>
          <p:cNvPr id="2" name="Заголовок 1"/>
          <p:cNvSpPr>
            <a:spLocks noGrp="1"/>
          </p:cNvSpPr>
          <p:nvPr>
            <p:ph type="title"/>
          </p:nvPr>
        </p:nvSpPr>
        <p:spPr>
          <a:xfrm>
            <a:off x="457200" y="274638"/>
            <a:ext cx="8363272" cy="1143000"/>
          </a:xfrm>
        </p:spPr>
        <p:txBody>
          <a:bodyPr>
            <a:noAutofit/>
          </a:bodyPr>
          <a:lstStyle/>
          <a:p>
            <a:r>
              <a:rPr lang="en-US" sz="2400" b="1" dirty="0" smtClean="0"/>
              <a:t/>
            </a:r>
            <a:br>
              <a:rPr lang="en-US" sz="2400" b="1" dirty="0" smtClean="0"/>
            </a:br>
            <a:r>
              <a:rPr lang="en-US" sz="2400" b="1" dirty="0" smtClean="0"/>
              <a:t>4.</a:t>
            </a:r>
            <a:r>
              <a:rPr lang="ru-RU" sz="2400" b="1" dirty="0" smtClean="0"/>
              <a:t> Практические мероприятия по развитию страхования финансовых рисков в Казахстане</a:t>
            </a:r>
            <a:br>
              <a:rPr lang="ru-RU" sz="2400" b="1" dirty="0" smtClean="0"/>
            </a:br>
            <a:r>
              <a:rPr lang="ru-RU" sz="2400" dirty="0" smtClean="0"/>
              <a:t/>
            </a:r>
            <a:br>
              <a:rPr lang="ru-RU" sz="2400" dirty="0" smtClean="0"/>
            </a:br>
            <a:endParaRPr lang="ru-RU" sz="2400" dirty="0"/>
          </a:p>
        </p:txBody>
      </p:sp>
      <p:sp>
        <p:nvSpPr>
          <p:cNvPr id="3" name="Содержимое 2"/>
          <p:cNvSpPr>
            <a:spLocks noGrp="1"/>
          </p:cNvSpPr>
          <p:nvPr>
            <p:ph idx="1"/>
          </p:nvPr>
        </p:nvSpPr>
        <p:spPr>
          <a:xfrm>
            <a:off x="107504" y="1124744"/>
            <a:ext cx="5040560" cy="5544616"/>
          </a:xfrm>
        </p:spPr>
        <p:txBody>
          <a:bodyPr>
            <a:normAutofit fontScale="47500" lnSpcReduction="20000"/>
          </a:bodyPr>
          <a:lstStyle/>
          <a:p>
            <a:pPr algn="just"/>
            <a:r>
              <a:rPr lang="ru-RU" sz="2900" dirty="0" smtClean="0"/>
              <a:t>Возможные перспективные тенденции отечественного страхового рынка. Страхование кредитов.</a:t>
            </a:r>
          </a:p>
          <a:p>
            <a:pPr algn="just"/>
            <a:r>
              <a:rPr lang="ru-RU" sz="2900" dirty="0" smtClean="0"/>
              <a:t>На настоящий момент это один из самых «проблематичных» видов страхования в Казахстане. Как правило, в других странах страхование банковских вкладов осуществляется некоммерческими страховыми компаниями или организациями совсем других фондов, специально созданными для этого. В целом, это либо профессиональные объединения банков, либо государственные органы. Но обычно это не касается коммерческих страховщиков. В принципе, это понятно и в отношении казахстанской практики. Ситуация на отечественном рынке такова, что страховщики к этому виду не готовы, даже если бы такой вид страхования был введен. Ведь понятно, что банковский сектор на данный момент развит больше, чем страхование. </a:t>
            </a:r>
          </a:p>
          <a:p>
            <a:pPr algn="just"/>
            <a:r>
              <a:rPr lang="ru-RU" sz="2900" dirty="0" smtClean="0"/>
              <a:t>На Западе страховые компании не берут на себя банковские риски на государственном уровне. Это во многом зависит от уровня развития страхового рынка, от темпов развития экономики. Что касается Казахстана, то не очень понятны механизмы, определяющие участие страховых компаний в этом процессе. Для этого должен создаваться некий единый гарантийный фонд. В нынешних условиях нереально осуществить работу таких механизмов на конкурентной основе. </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Вопросы:</a:t>
            </a:r>
            <a:endParaRPr lang="ru-RU" dirty="0"/>
          </a:p>
        </p:txBody>
      </p:sp>
      <p:sp>
        <p:nvSpPr>
          <p:cNvPr id="3" name="Содержимое 2"/>
          <p:cNvSpPr>
            <a:spLocks noGrp="1"/>
          </p:cNvSpPr>
          <p:nvPr>
            <p:ph idx="1"/>
          </p:nvPr>
        </p:nvSpPr>
        <p:spPr/>
        <p:txBody>
          <a:bodyPr>
            <a:normAutofit/>
          </a:bodyPr>
          <a:lstStyle/>
          <a:p>
            <a:pPr>
              <a:buBlip>
                <a:blip r:embed="rId2"/>
              </a:buBlip>
            </a:pPr>
            <a:r>
              <a:rPr lang="ru-RU" sz="2800" dirty="0" smtClean="0"/>
              <a:t>1.Виды финансовых рисков, сущность их страхования.</a:t>
            </a:r>
          </a:p>
          <a:p>
            <a:pPr>
              <a:buBlip>
                <a:blip r:embed="rId2"/>
              </a:buBlip>
            </a:pPr>
            <a:r>
              <a:rPr lang="ru-RU" sz="2800" dirty="0" smtClean="0"/>
              <a:t>2.</a:t>
            </a:r>
            <a:r>
              <a:rPr lang="en-US" sz="2800" dirty="0" smtClean="0"/>
              <a:t> </a:t>
            </a:r>
            <a:r>
              <a:rPr lang="ru-RU" sz="2800" dirty="0" smtClean="0"/>
              <a:t>Назначение и основные виды страхования потери прибыли (дохода)</a:t>
            </a:r>
            <a:r>
              <a:rPr lang="en-US" sz="2800" dirty="0" smtClean="0"/>
              <a:t>.</a:t>
            </a:r>
          </a:p>
          <a:p>
            <a:pPr>
              <a:buBlip>
                <a:blip r:embed="rId2"/>
              </a:buBlip>
            </a:pPr>
            <a:r>
              <a:rPr lang="ru-RU" sz="2800" dirty="0" smtClean="0"/>
              <a:t>3</a:t>
            </a:r>
            <a:r>
              <a:rPr lang="en-US" sz="2800" dirty="0" smtClean="0"/>
              <a:t>.</a:t>
            </a:r>
            <a:r>
              <a:rPr lang="ru-RU" sz="2800" dirty="0" smtClean="0"/>
              <a:t> Страхование финансовых инвестиций</a:t>
            </a:r>
            <a:endParaRPr lang="en-US" sz="2800" dirty="0" smtClean="0"/>
          </a:p>
          <a:p>
            <a:pPr>
              <a:buBlip>
                <a:blip r:embed="rId2"/>
              </a:buBlip>
            </a:pPr>
            <a:r>
              <a:rPr lang="en-US" sz="2800" dirty="0" smtClean="0"/>
              <a:t>4.</a:t>
            </a:r>
            <a:r>
              <a:rPr lang="ru-RU" sz="2800" dirty="0" smtClean="0"/>
              <a:t> Практические мероприятия по развитию страхования финансовых рисков в Казахстане</a:t>
            </a:r>
          </a:p>
          <a:p>
            <a:pPr>
              <a:buBlip>
                <a:blip r:embed="rId2"/>
              </a:buBlip>
            </a:pPr>
            <a:endParaRPr lang="en-US" sz="2800" dirty="0" smtClean="0"/>
          </a:p>
          <a:p>
            <a:pPr>
              <a:buBlip>
                <a:blip r:embed="rId2"/>
              </a:buBlip>
            </a:pPr>
            <a:endParaRPr lang="ru-RU" sz="2800" dirty="0" smtClean="0"/>
          </a:p>
          <a:p>
            <a:pPr>
              <a:buBlip>
                <a:blip r:embed="rId2"/>
              </a:buBlip>
            </a:pPr>
            <a:endParaRPr lang="en-US" sz="2800"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4546848" cy="6480720"/>
          </a:xfrm>
        </p:spPr>
        <p:txBody>
          <a:bodyPr>
            <a:normAutofit fontScale="55000" lnSpcReduction="20000"/>
          </a:bodyPr>
          <a:lstStyle/>
          <a:p>
            <a:pPr algn="just"/>
            <a:r>
              <a:rPr lang="ru-RU" dirty="0" smtClean="0"/>
              <a:t>Для страхования банковских вкладов, вероятно, можно создавать единые пулы страховщиков. В Казахстане уже есть практика создания пулов - к примеру, антитеррористический пул. Однако здесь немного другие объемы страховой деятельности. Кроме того, в таких случаях более понятны механизмы страхования, более понятна статистика. В Казахстане у страховщиков практически нет опыта страхования финансовых рисков. Если таковой опыт и был, то все равно он достаточно давний и неудачный: как уже было сказано выше, в начале 1990-х годов страховались кредиты и прочие финансовые механизмы, но это был печальный опыт. </a:t>
            </a:r>
          </a:p>
          <a:p>
            <a:pPr algn="just"/>
            <a:r>
              <a:rPr lang="ru-RU" dirty="0" smtClean="0"/>
              <a:t>Кроме того, сами страховщики понимают, где они могут принимать активное участие, а где – нет. В тех масштабах, которые может иметь страхование частных вкладов, им тем более будет непросто, потому что емкость рисков банковского сектора намного больше емкости страхового рынка. </a:t>
            </a:r>
          </a:p>
          <a:p>
            <a:endParaRPr lang="ru-RU" dirty="0"/>
          </a:p>
        </p:txBody>
      </p:sp>
      <p:pic>
        <p:nvPicPr>
          <p:cNvPr id="10242" name="Picture 2" descr="Страхование банковских рисков: мировой опыт и российские реалии"/>
          <p:cNvPicPr>
            <a:picLocks noChangeAspect="1" noChangeArrowheads="1"/>
          </p:cNvPicPr>
          <p:nvPr/>
        </p:nvPicPr>
        <p:blipFill>
          <a:blip r:embed="rId2" cstate="print"/>
          <a:srcRect/>
          <a:stretch>
            <a:fillRect/>
          </a:stretch>
        </p:blipFill>
        <p:spPr bwMode="auto">
          <a:xfrm>
            <a:off x="5364088" y="0"/>
            <a:ext cx="3600400" cy="6525344"/>
          </a:xfrm>
          <a:prstGeom prst="rect">
            <a:avLst/>
          </a:prstGeom>
          <a:ln>
            <a:noFill/>
          </a:ln>
          <a:effectLst>
            <a:softEdge rad="1125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88640"/>
            <a:ext cx="8075240" cy="6453336"/>
          </a:xfrm>
        </p:spPr>
        <p:txBody>
          <a:bodyPr>
            <a:normAutofit fontScale="55000" lnSpcReduction="20000"/>
          </a:bodyPr>
          <a:lstStyle/>
          <a:p>
            <a:pPr algn="just"/>
            <a:r>
              <a:rPr lang="ru-RU" sz="3300" b="1" dirty="0" smtClean="0">
                <a:solidFill>
                  <a:srgbClr val="00B0F0"/>
                </a:solidFill>
                <a:effectLst>
                  <a:outerShdw blurRad="38100" dist="38100" dir="2700000" algn="tl">
                    <a:srgbClr val="000000">
                      <a:alpha val="43137"/>
                    </a:srgbClr>
                  </a:outerShdw>
                </a:effectLst>
              </a:rPr>
              <a:t>Страхование муниципальных облигаций в Казахстане</a:t>
            </a:r>
          </a:p>
          <a:p>
            <a:pPr algn="just"/>
            <a:r>
              <a:rPr lang="ru-RU" sz="3300" dirty="0" smtClean="0">
                <a:solidFill>
                  <a:srgbClr val="00B0F0"/>
                </a:solidFill>
                <a:effectLst>
                  <a:outerShdw blurRad="38100" dist="38100" dir="2700000" algn="tl">
                    <a:srgbClr val="000000">
                      <a:alpha val="43137"/>
                    </a:srgbClr>
                  </a:outerShdw>
                </a:effectLst>
              </a:rPr>
              <a:t>Сравнительно низкий страновой рейтинг Казахстана, определяющий низкий потолок рейтинга отечественных страховых компаний и банков, с одной стороны, ограничивает рынок доступных им операций страхования/гарантирования кредитного риска внутренних ценных бумаг сектором долговых обязательств эмитентов, не имеющих кредитного рейтинга.</a:t>
            </a:r>
          </a:p>
          <a:p>
            <a:pPr algn="just"/>
            <a:r>
              <a:rPr lang="ru-RU" sz="3300" dirty="0" smtClean="0">
                <a:solidFill>
                  <a:srgbClr val="00B0F0"/>
                </a:solidFill>
                <a:effectLst>
                  <a:outerShdw blurRad="38100" dist="38100" dir="2700000" algn="tl">
                    <a:srgbClr val="000000">
                      <a:alpha val="43137"/>
                    </a:srgbClr>
                  </a:outerShdw>
                </a:effectLst>
              </a:rPr>
              <a:t>С другой стороны, следует отметить возможность активизации операций страхования отечественных эмитентов, имеющих международный кредитный рейтинг, затенгеежными страховыми компаниями и банками, характеризующимися более высоким рейтингом.</a:t>
            </a:r>
          </a:p>
          <a:p>
            <a:pPr algn="just"/>
            <a:r>
              <a:rPr lang="ru-RU" sz="3300" dirty="0" smtClean="0">
                <a:solidFill>
                  <a:srgbClr val="00B0F0"/>
                </a:solidFill>
                <a:effectLst>
                  <a:outerShdw blurRad="38100" dist="38100" dir="2700000" algn="tl">
                    <a:srgbClr val="000000">
                      <a:alpha val="43137"/>
                    </a:srgbClr>
                  </a:outerShdw>
                </a:effectLst>
              </a:rPr>
              <a:t>Как и за тенгеежом, наиболее привлекательными для страхования инструментами отечественного рынка ценных бумаг являются субфедеральные и муниципальные облигации. Благодаря сравнительно устойчивой налоговой базе и правительственной помощи муниципалитеты способны противостоять стихийным бедствиям, экономическим кризисам и даже финансовой безответственности. Наиболее важным фактором здесь является эффективность правового регулирования эмиссии муниципальных облигаций федеральными органами власти.</a:t>
            </a:r>
          </a:p>
          <a:p>
            <a:pPr algn="just"/>
            <a:r>
              <a:rPr lang="ru-RU" sz="3300" dirty="0" smtClean="0">
                <a:solidFill>
                  <a:srgbClr val="00B0F0"/>
                </a:solidFill>
                <a:effectLst>
                  <a:outerShdw blurRad="38100" dist="38100" dir="2700000" algn="tl">
                    <a:srgbClr val="000000">
                      <a:alpha val="43137"/>
                    </a:srgbClr>
                  </a:outerShdw>
                </a:effectLst>
              </a:rPr>
              <a:t>Благодаря повышенной надежности именно государственные органы власти, выступающие в качестве эмитентов ценных бумаг, станут наиболее привлекательными объектами интереса для отечественных и, возможно, зарубежных страхователей. Интересными объектами для страховщиков могут стать и корпоративные облигации, гарантированные муниципальными/субфедеральными бюджетами.</a:t>
            </a: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Центробанк настораживают высокие темпы роста потребительского кредитования - Кредитнём.рф"/>
          <p:cNvPicPr>
            <a:picLocks noChangeAspect="1" noChangeArrowheads="1"/>
          </p:cNvPicPr>
          <p:nvPr/>
        </p:nvPicPr>
        <p:blipFill>
          <a:blip r:embed="rId2" cstate="print">
            <a:lum bright="-40000" contrast="-40000"/>
          </a:blip>
          <a:srcRect/>
          <a:stretch>
            <a:fillRect/>
          </a:stretch>
        </p:blipFill>
        <p:spPr bwMode="auto">
          <a:xfrm>
            <a:off x="4572000" y="0"/>
            <a:ext cx="4367875" cy="6741368"/>
          </a:xfrm>
          <a:prstGeom prst="rect">
            <a:avLst/>
          </a:prstGeom>
          <a:noFill/>
        </p:spPr>
      </p:pic>
      <p:sp>
        <p:nvSpPr>
          <p:cNvPr id="3" name="Содержимое 2"/>
          <p:cNvSpPr>
            <a:spLocks noGrp="1"/>
          </p:cNvSpPr>
          <p:nvPr>
            <p:ph idx="1"/>
          </p:nvPr>
        </p:nvSpPr>
        <p:spPr>
          <a:xfrm>
            <a:off x="107504" y="260648"/>
            <a:ext cx="4392488" cy="6264696"/>
          </a:xfrm>
        </p:spPr>
        <p:txBody>
          <a:bodyPr>
            <a:noAutofit/>
          </a:bodyPr>
          <a:lstStyle/>
          <a:p>
            <a:pPr algn="just">
              <a:buBlip>
                <a:blip r:embed="rId3"/>
              </a:buBlip>
            </a:pPr>
            <a:r>
              <a:rPr lang="ru-RU" sz="1200" dirty="0" smtClean="0">
                <a:solidFill>
                  <a:srgbClr val="FFFF99"/>
                </a:solidFill>
                <a:effectLst>
                  <a:outerShdw blurRad="38100" dist="38100" dir="2700000" algn="tl">
                    <a:srgbClr val="000000">
                      <a:alpha val="43137"/>
                    </a:srgbClr>
                  </a:outerShdw>
                </a:effectLst>
                <a:latin typeface="Tahoma" pitchFamily="34" charset="0"/>
                <a:ea typeface="Tahoma" pitchFamily="34" charset="0"/>
                <a:cs typeface="Tahoma" pitchFamily="34" charset="0"/>
              </a:rPr>
              <a:t>Вместе с тем следует учитывать сравнительно скромные суммарные активы отечественных страховых организаций, значительно уступающие активам российских коммерческих банков.	-</a:t>
            </a:r>
          </a:p>
          <a:p>
            <a:pPr algn="just">
              <a:buBlip>
                <a:blip r:embed="rId3"/>
              </a:buBlip>
            </a:pPr>
            <a:r>
              <a:rPr lang="ru-RU" sz="1200" dirty="0" smtClean="0">
                <a:solidFill>
                  <a:srgbClr val="FFFF99"/>
                </a:solidFill>
                <a:effectLst>
                  <a:outerShdw blurRad="38100" dist="38100" dir="2700000" algn="tl">
                    <a:srgbClr val="000000">
                      <a:alpha val="43137"/>
                    </a:srgbClr>
                  </a:outerShdw>
                </a:effectLst>
                <a:latin typeface="Tahoma" pitchFamily="34" charset="0"/>
                <a:ea typeface="Tahoma" pitchFamily="34" charset="0"/>
                <a:cs typeface="Tahoma" pitchFamily="34" charset="0"/>
              </a:rPr>
              <a:t>Преимущества в объеме активов позволят отечественным коммерческим банкам по масштабу и развитию системы гарантирования муниципальных облигаций опередить страховые компании. В частности, отдельные отечественные банки получили международный кредитный рейтинг, а страховые компании — пока нет. </a:t>
            </a:r>
          </a:p>
          <a:p>
            <a:pPr algn="just">
              <a:buBlip>
                <a:blip r:embed="rId3"/>
              </a:buBlip>
            </a:pPr>
            <a:r>
              <a:rPr lang="ru-RU" sz="1200" dirty="0" smtClean="0">
                <a:solidFill>
                  <a:srgbClr val="FFFF99"/>
                </a:solidFill>
                <a:effectLst>
                  <a:outerShdw blurRad="38100" dist="38100" dir="2700000" algn="tl">
                    <a:srgbClr val="000000">
                      <a:alpha val="43137"/>
                    </a:srgbClr>
                  </a:outerShdw>
                </a:effectLst>
                <a:latin typeface="Tahoma" pitchFamily="34" charset="0"/>
                <a:ea typeface="Tahoma" pitchFamily="34" charset="0"/>
                <a:cs typeface="Tahoma" pitchFamily="34" charset="0"/>
              </a:rPr>
              <a:t>С учетом особенностей отечественной системы налогообложения, затрудняющей эмиссию корпоративных облигаций, распространение может получить практика гарантирования какой-либо частной компанией муниципальных ценных бумаг, не обеспеченных бюджетными гарантиями и обслуживаемых за счет доходов от реализуемого данной компанией инвестиционного проекта.</a:t>
            </a:r>
          </a:p>
          <a:p>
            <a:pPr algn="just">
              <a:buBlip>
                <a:blip r:embed="rId3"/>
              </a:buBlip>
            </a:pPr>
            <a:r>
              <a:rPr lang="ru-RU" sz="1200" dirty="0" smtClean="0">
                <a:solidFill>
                  <a:srgbClr val="FFFF99"/>
                </a:solidFill>
                <a:effectLst>
                  <a:outerShdw blurRad="38100" dist="38100" dir="2700000" algn="tl">
                    <a:srgbClr val="000000">
                      <a:alpha val="43137"/>
                    </a:srgbClr>
                  </a:outerShdw>
                </a:effectLst>
                <a:latin typeface="Tahoma" pitchFamily="34" charset="0"/>
                <a:ea typeface="Tahoma" pitchFamily="34" charset="0"/>
                <a:cs typeface="Tahoma" pitchFamily="34" charset="0"/>
              </a:rPr>
              <a:t>Решение проблемы снижения кредитного риска для инвесторов является одной из необходимых предпосылок формирования находящегося пока в зачаточном состоянии рынка облигаций местных органов власти. Уже в среднесрочной перспективе создание системы страхования/гарантирования муниципальных ценных бумаг сможет способствовать выполнению этой задачи.</a:t>
            </a:r>
          </a:p>
          <a:p>
            <a:pPr algn="just"/>
            <a:endParaRPr lang="ru-RU"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0"/>
            <a:ext cx="5256584" cy="6453336"/>
          </a:xfrm>
        </p:spPr>
        <p:txBody>
          <a:bodyPr>
            <a:normAutofit fontScale="62500" lnSpcReduction="20000"/>
          </a:bodyPr>
          <a:lstStyle/>
          <a:p>
            <a:pPr algn="just"/>
            <a:r>
              <a:rPr lang="ru-RU" i="1" dirty="0" smtClean="0">
                <a:solidFill>
                  <a:srgbClr val="FF0000"/>
                </a:solidFill>
              </a:rPr>
              <a:t>Основным барьером для инвестиций в страхование является непрозрачная отчетность казахстанских компаний. </a:t>
            </a:r>
            <a:r>
              <a:rPr lang="ru-RU" sz="2900" dirty="0" smtClean="0"/>
              <a:t>Система отчетности, применяемая казахстанскими страховщиками, не соответствует мировым стандартам и абсолютно непонятна для иностранных и казахстанских инвесторов, акционеров, партнеров и клиентов компании. Она во многом формализована и ориентирована на налоговый контроль. Для того чтобы инвестор мог получать информацию, благодаря которой можно оценить объект возможных вложений, компаниям необходимо переходить на МСФО, при этом начинать переход на МСФО страховщикам необходимо уже в этом году. Государство должно поощрять переход страховых компаний на МСФО, что снимет с них нагрузку двойной отчетности. При этом, необходимо ускорить процесс повышения прозрачности на страховом рынке, объединив усилия всех важнейших участников, формирующих политику страхования.</a:t>
            </a:r>
          </a:p>
          <a:p>
            <a:endParaRPr lang="ru-RU" dirty="0"/>
          </a:p>
        </p:txBody>
      </p:sp>
      <p:pic>
        <p:nvPicPr>
          <p:cNvPr id="6146" name="Picture 2" descr="Insurance - Risk.net"/>
          <p:cNvPicPr>
            <a:picLocks noChangeAspect="1" noChangeArrowheads="1"/>
          </p:cNvPicPr>
          <p:nvPr/>
        </p:nvPicPr>
        <p:blipFill>
          <a:blip r:embed="rId2" cstate="print"/>
          <a:srcRect/>
          <a:stretch>
            <a:fillRect/>
          </a:stretch>
        </p:blipFill>
        <p:spPr bwMode="auto">
          <a:xfrm>
            <a:off x="5364088" y="332656"/>
            <a:ext cx="3779912" cy="6525344"/>
          </a:xfrm>
          <a:prstGeom prst="rect">
            <a:avLst/>
          </a:prstGeom>
          <a:ln>
            <a:noFill/>
          </a:ln>
          <a:effectLst>
            <a:softEdge rad="1125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260648"/>
            <a:ext cx="7272808" cy="410445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323528" y="332656"/>
            <a:ext cx="7467600" cy="4525963"/>
          </a:xfrm>
        </p:spPr>
        <p:txBody>
          <a:bodyPr>
            <a:normAutofit fontScale="62500" lnSpcReduction="20000"/>
          </a:bodyPr>
          <a:lstStyle/>
          <a:p>
            <a:pPr>
              <a:buBlip>
                <a:blip r:embed="rId2"/>
              </a:buBlip>
            </a:pPr>
            <a:r>
              <a:rPr lang="ru-RU" dirty="0" smtClean="0">
                <a:solidFill>
                  <a:schemeClr val="bg2">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В числе основных задач, решение которых является важным для формирования эффективной системы страхования финансовых рисков, следует отметить следующие:</a:t>
            </a:r>
          </a:p>
          <a:p>
            <a:pPr>
              <a:buBlip>
                <a:blip r:embed="rId2"/>
              </a:buBlip>
            </a:pPr>
            <a:r>
              <a:rPr lang="ru-RU" dirty="0" smtClean="0">
                <a:solidFill>
                  <a:schemeClr val="bg2">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1. Формирование адекватной законодательной базы, что является необходимым условием развития института страхования вообще и его максимального вовлечения в содействие экономическому развитию и росту экономики;</a:t>
            </a:r>
          </a:p>
          <a:p>
            <a:pPr>
              <a:buBlip>
                <a:blip r:embed="rId2"/>
              </a:buBlip>
            </a:pPr>
            <a:r>
              <a:rPr lang="ru-RU" dirty="0" smtClean="0">
                <a:solidFill>
                  <a:schemeClr val="bg2">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2. Создание эффективного механизма государственного регулирования и надзора за всей страховой деятельностью, что особенно важно на этапе становления национальной системы страхования;</a:t>
            </a:r>
          </a:p>
          <a:p>
            <a:pPr>
              <a:buBlip>
                <a:blip r:embed="rId2"/>
              </a:buBlip>
            </a:pPr>
            <a:r>
              <a:rPr lang="ru-RU" dirty="0" smtClean="0">
                <a:solidFill>
                  <a:schemeClr val="bg2">
                    <a:lumMod val="50000"/>
                  </a:schemeClr>
                </a:solidFill>
                <a:effectLst>
                  <a:outerShdw blurRad="38100" dist="38100" dir="2700000" algn="tl">
                    <a:srgbClr val="000000">
                      <a:alpha val="43137"/>
                    </a:srgbClr>
                  </a:outerShdw>
                </a:effectLst>
                <a:latin typeface="Tahoma" pitchFamily="34" charset="0"/>
                <a:ea typeface="Tahoma" pitchFamily="34" charset="0"/>
                <a:cs typeface="Tahoma" pitchFamily="34" charset="0"/>
              </a:rPr>
              <a:t>3.	Поэтапная интеграция национальной системы в международный страховой рынок, который характеризуется углублением взаимозависимости отдельных национальных рынков.</a:t>
            </a:r>
          </a:p>
          <a:p>
            <a:endParaRPr lang="ru-RU" dirty="0"/>
          </a:p>
        </p:txBody>
      </p:sp>
      <p:pic>
        <p:nvPicPr>
          <p:cNvPr id="5122" name="Picture 2" descr="What Risk Are You Willing To Take To Be The Best You Can Be Great Black Speakers"/>
          <p:cNvPicPr>
            <a:picLocks noChangeAspect="1" noChangeArrowheads="1"/>
          </p:cNvPicPr>
          <p:nvPr/>
        </p:nvPicPr>
        <p:blipFill>
          <a:blip r:embed="rId3" cstate="print"/>
          <a:srcRect/>
          <a:stretch>
            <a:fillRect/>
          </a:stretch>
        </p:blipFill>
        <p:spPr bwMode="auto">
          <a:xfrm rot="20719171">
            <a:off x="757005" y="4391476"/>
            <a:ext cx="3071664" cy="2111770"/>
          </a:xfrm>
          <a:prstGeom prst="rect">
            <a:avLst/>
          </a:prstGeom>
          <a:noFill/>
        </p:spPr>
      </p:pic>
      <p:pic>
        <p:nvPicPr>
          <p:cNvPr id="6" name="Picture 2" descr="What Risk Are You Willing To Take To Be The Best You Can Be Great Black Speakers"/>
          <p:cNvPicPr>
            <a:picLocks noChangeAspect="1" noChangeArrowheads="1"/>
          </p:cNvPicPr>
          <p:nvPr/>
        </p:nvPicPr>
        <p:blipFill>
          <a:blip r:embed="rId3" cstate="print"/>
          <a:srcRect/>
          <a:stretch>
            <a:fillRect/>
          </a:stretch>
        </p:blipFill>
        <p:spPr bwMode="auto">
          <a:xfrm rot="20719171">
            <a:off x="5077483" y="4215802"/>
            <a:ext cx="3071664" cy="211177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half" idx="1"/>
          </p:nvPr>
        </p:nvSpPr>
        <p:spPr>
          <a:xfrm>
            <a:off x="0" y="116632"/>
            <a:ext cx="3779912" cy="6408712"/>
          </a:xfrm>
        </p:spPr>
        <p:txBody>
          <a:bodyPr>
            <a:noAutofit/>
          </a:bodyPr>
          <a:lstStyle/>
          <a:p>
            <a:pPr marL="36576" indent="0" algn="just">
              <a:buNone/>
            </a:pPr>
            <a:r>
              <a:rPr lang="ru-RU" sz="1600" dirty="0">
                <a:solidFill>
                  <a:srgbClr val="00B050"/>
                </a:solidFill>
              </a:rPr>
              <a:t>По данным </a:t>
            </a:r>
            <a:r>
              <a:rPr lang="ru-RU" sz="1600" dirty="0" err="1">
                <a:solidFill>
                  <a:srgbClr val="00B050"/>
                </a:solidFill>
              </a:rPr>
              <a:t>Нацбанка</a:t>
            </a:r>
            <a:r>
              <a:rPr lang="ru-RU" sz="1600" dirty="0">
                <a:solidFill>
                  <a:srgbClr val="00B050"/>
                </a:solidFill>
              </a:rPr>
              <a:t>, на сегодняшний день в Казахстане работают 32 страховые компании. Из них на общем страховании профилируются 25 компаний, на страховании жизни — 5 компаний. Совокупный собственный капитал страховщиков на 1 января 2016 года составил 402 млрд тенге, в то время как резервы составили 412 млрд тенге. Активы страховых и перестраховочных организаций за прошлый год оказались на уровне 856 млрд тенге(+4% за год). В их структуре наибольшую долю занимают ценные бумаги (43%) на сумму 373 млрд тенге и вклады в коммерческих банках (27%) на уровне 228 млрд тенге. Страховщики в 2016 году выплатили по полисам 83 млрд тенге, что на 23% больше, чем в 2015 году.</a:t>
            </a:r>
          </a:p>
        </p:txBody>
      </p:sp>
      <p:sp>
        <p:nvSpPr>
          <p:cNvPr id="6" name="Объект 5"/>
          <p:cNvSpPr>
            <a:spLocks noGrp="1"/>
          </p:cNvSpPr>
          <p:nvPr>
            <p:ph sz="half" idx="2"/>
          </p:nvPr>
        </p:nvSpPr>
        <p:spPr>
          <a:xfrm>
            <a:off x="3779912" y="116632"/>
            <a:ext cx="5040560" cy="6408712"/>
          </a:xfrm>
        </p:spPr>
        <p:txBody>
          <a:bodyPr>
            <a:normAutofit fontScale="25000" lnSpcReduction="20000"/>
          </a:bodyPr>
          <a:lstStyle/>
          <a:p>
            <a:pPr marL="36576" indent="0" algn="just">
              <a:buNone/>
            </a:pPr>
            <a:r>
              <a:rPr lang="en-US" sz="5600" dirty="0" smtClean="0">
                <a:solidFill>
                  <a:srgbClr val="FFC000"/>
                </a:solidFill>
              </a:rPr>
              <a:t>       </a:t>
            </a:r>
            <a:r>
              <a:rPr lang="ru-RU" sz="5600" dirty="0" smtClean="0">
                <a:solidFill>
                  <a:srgbClr val="FFC000"/>
                </a:solidFill>
              </a:rPr>
              <a:t>Расширить </a:t>
            </a:r>
            <a:r>
              <a:rPr lang="ru-RU" sz="5600" dirty="0">
                <a:solidFill>
                  <a:srgbClr val="FFC000"/>
                </a:solidFill>
              </a:rPr>
              <a:t>требования по финансовой устойчивости страховых компаний и увеличить их возможности по размещению активов в различные финансовые инструменты Национальный банк РК попробует благодаря проекту </a:t>
            </a:r>
            <a:r>
              <a:rPr lang="ru-RU" sz="5600" dirty="0" smtClean="0">
                <a:solidFill>
                  <a:srgbClr val="00B0F0"/>
                </a:solidFill>
              </a:rPr>
              <a:t>Закона</a:t>
            </a:r>
            <a:r>
              <a:rPr lang="en-US" sz="5600" dirty="0" smtClean="0">
                <a:solidFill>
                  <a:srgbClr val="00B0F0"/>
                </a:solidFill>
              </a:rPr>
              <a:t> </a:t>
            </a:r>
            <a:r>
              <a:rPr lang="ru-RU" sz="5600" dirty="0" smtClean="0">
                <a:solidFill>
                  <a:srgbClr val="00B0F0"/>
                </a:solidFill>
              </a:rPr>
              <a:t>«</a:t>
            </a:r>
            <a:r>
              <a:rPr lang="ru-RU" sz="5600" dirty="0">
                <a:solidFill>
                  <a:srgbClr val="00B0F0"/>
                </a:solidFill>
              </a:rPr>
              <a:t>О внесении изменений и дополнений в некоторые законодательные акты РК по вопросам страхования и страховой деятельности». </a:t>
            </a:r>
            <a:endParaRPr lang="en-US" sz="5600" dirty="0" smtClean="0">
              <a:solidFill>
                <a:srgbClr val="00B0F0"/>
              </a:solidFill>
            </a:endParaRPr>
          </a:p>
          <a:p>
            <a:pPr marL="36576" indent="0" algn="just">
              <a:buNone/>
            </a:pPr>
            <a:r>
              <a:rPr lang="ru-RU" sz="5600" dirty="0" smtClean="0">
                <a:solidFill>
                  <a:srgbClr val="FFC000"/>
                </a:solidFill>
              </a:rPr>
              <a:t>В </a:t>
            </a:r>
            <a:r>
              <a:rPr lang="ru-RU" sz="5600" dirty="0">
                <a:solidFill>
                  <a:srgbClr val="FFC000"/>
                </a:solidFill>
              </a:rPr>
              <a:t>2016 году, несмотря на кризисные явления, страховой рынок динамично развивался. Активы страховых компаний стремительно росли и быстро приближаются к цифре в триллион тенге, что позволит им в скором времени стать солидными институциональными инвесторами на фондовом </a:t>
            </a:r>
            <a:r>
              <a:rPr lang="ru-RU" sz="5600" dirty="0" smtClean="0">
                <a:solidFill>
                  <a:srgbClr val="FFC000"/>
                </a:solidFill>
              </a:rPr>
              <a:t>рынке. </a:t>
            </a:r>
            <a:r>
              <a:rPr lang="ru-RU" sz="5600" dirty="0">
                <a:solidFill>
                  <a:srgbClr val="FFC000"/>
                </a:solidFill>
              </a:rPr>
              <a:t>Для того чтобы помочь им в развитии, регулятор как раз и разработал законопроект по вопросам страхования, который базируется на трех программных </a:t>
            </a:r>
            <a:r>
              <a:rPr lang="ru-RU" sz="5600" dirty="0" smtClean="0">
                <a:solidFill>
                  <a:srgbClr val="FFC000"/>
                </a:solidFill>
              </a:rPr>
              <a:t>документах. </a:t>
            </a:r>
            <a:r>
              <a:rPr lang="ru-RU" sz="5600" dirty="0">
                <a:solidFill>
                  <a:srgbClr val="FFC000"/>
                </a:solidFill>
              </a:rPr>
              <a:t>Речь идет о концепции развития финансового сектора РК до 2030 года, программе по развитию сферы услуг до 2020 года и плане законопроектных работ правительства до 2017 года.</a:t>
            </a:r>
          </a:p>
          <a:p>
            <a:pPr marL="36576" indent="0" algn="just">
              <a:buNone/>
            </a:pPr>
            <a:r>
              <a:rPr lang="ru-RU" sz="5600" dirty="0">
                <a:solidFill>
                  <a:srgbClr val="00B0F0"/>
                </a:solidFill>
              </a:rPr>
              <a:t>Первым пунктом </a:t>
            </a:r>
            <a:r>
              <a:rPr lang="ru-RU" sz="5600" dirty="0">
                <a:solidFill>
                  <a:srgbClr val="FFC000"/>
                </a:solidFill>
              </a:rPr>
              <a:t>законопроекта значится развитие онлайн-страхования и использования электронных страховых полисов. </a:t>
            </a:r>
            <a:r>
              <a:rPr lang="ru-RU" sz="5600" dirty="0">
                <a:solidFill>
                  <a:srgbClr val="00B0F0"/>
                </a:solidFill>
              </a:rPr>
              <a:t>Вторым</a:t>
            </a:r>
            <a:r>
              <a:rPr lang="ru-RU" sz="5600" dirty="0">
                <a:solidFill>
                  <a:srgbClr val="FFC000"/>
                </a:solidFill>
              </a:rPr>
              <a:t> — повышение эффективности защиты туристов. Действующий закон обязательного страхования ответственности туроператоров и </a:t>
            </a:r>
            <a:r>
              <a:rPr lang="ru-RU" sz="5600" dirty="0" err="1">
                <a:solidFill>
                  <a:srgbClr val="FFC000"/>
                </a:solidFill>
              </a:rPr>
              <a:t>турагентов</a:t>
            </a:r>
            <a:r>
              <a:rPr lang="ru-RU" sz="5600" dirty="0">
                <a:solidFill>
                  <a:srgbClr val="FFC000"/>
                </a:solidFill>
              </a:rPr>
              <a:t> больше ориентирован на защиту интересов самих компаний перед туристами, нежели охраняет самих </a:t>
            </a:r>
            <a:r>
              <a:rPr lang="ru-RU" sz="5600" dirty="0" smtClean="0">
                <a:solidFill>
                  <a:srgbClr val="FFC000"/>
                </a:solidFill>
              </a:rPr>
              <a:t>путешественников.</a:t>
            </a:r>
            <a:endParaRPr lang="en-US" sz="5600" dirty="0" smtClean="0">
              <a:solidFill>
                <a:srgbClr val="FFC000"/>
              </a:solidFill>
            </a:endParaRPr>
          </a:p>
          <a:p>
            <a:pPr marL="36576" indent="0" algn="just">
              <a:buNone/>
            </a:pPr>
            <a:r>
              <a:rPr lang="ru-RU" sz="5600" dirty="0" smtClean="0">
                <a:solidFill>
                  <a:srgbClr val="00B0F0"/>
                </a:solidFill>
              </a:rPr>
              <a:t>В-третьих</a:t>
            </a:r>
            <a:r>
              <a:rPr lang="ru-RU" sz="5600" dirty="0">
                <a:solidFill>
                  <a:srgbClr val="00B0F0"/>
                </a:solidFill>
              </a:rPr>
              <a:t>,</a:t>
            </a:r>
            <a:r>
              <a:rPr lang="ru-RU" sz="5600" dirty="0">
                <a:solidFill>
                  <a:srgbClr val="FFC000"/>
                </a:solidFill>
              </a:rPr>
              <a:t> в документе </a:t>
            </a:r>
            <a:r>
              <a:rPr lang="ru-RU" sz="5600" dirty="0" err="1">
                <a:solidFill>
                  <a:srgbClr val="FFC000"/>
                </a:solidFill>
              </a:rPr>
              <a:t>Нацбанка</a:t>
            </a:r>
            <a:r>
              <a:rPr lang="ru-RU" sz="5600" dirty="0">
                <a:solidFill>
                  <a:srgbClr val="FFC000"/>
                </a:solidFill>
              </a:rPr>
              <a:t> предусмотрена оптимизация видов обязательного </a:t>
            </a:r>
            <a:r>
              <a:rPr lang="ru-RU" sz="5600" dirty="0" smtClean="0">
                <a:solidFill>
                  <a:srgbClr val="FFC000"/>
                </a:solidFill>
              </a:rPr>
              <a:t>страхования. </a:t>
            </a:r>
            <a:r>
              <a:rPr lang="ru-RU" sz="5600" dirty="0">
                <a:solidFill>
                  <a:srgbClr val="FFC000"/>
                </a:solidFill>
              </a:rPr>
              <a:t>Их на рынке сейчас девять</a:t>
            </a:r>
            <a:r>
              <a:rPr lang="ru-RU" sz="5600" dirty="0" smtClean="0">
                <a:solidFill>
                  <a:srgbClr val="FFC000"/>
                </a:solidFill>
              </a:rPr>
              <a:t>. </a:t>
            </a:r>
            <a:r>
              <a:rPr lang="en-US" sz="5600" dirty="0" smtClean="0">
                <a:solidFill>
                  <a:srgbClr val="FFC000"/>
                </a:solidFill>
              </a:rPr>
              <a:t>C</a:t>
            </a:r>
            <a:r>
              <a:rPr lang="ru-RU" sz="5600" dirty="0" err="1" smtClean="0">
                <a:solidFill>
                  <a:srgbClr val="FFC000"/>
                </a:solidFill>
              </a:rPr>
              <a:t>окращения</a:t>
            </a:r>
            <a:r>
              <a:rPr lang="ru-RU" sz="5600" dirty="0" smtClean="0">
                <a:solidFill>
                  <a:srgbClr val="FFC000"/>
                </a:solidFill>
              </a:rPr>
              <a:t> </a:t>
            </a:r>
            <a:r>
              <a:rPr lang="ru-RU" sz="5600" dirty="0">
                <a:solidFill>
                  <a:srgbClr val="FFC000"/>
                </a:solidFill>
              </a:rPr>
              <a:t>можно добиться за счет применения гибких программ добровольного страхования, снижения тарифов и адекватного </a:t>
            </a:r>
            <a:r>
              <a:rPr lang="ru-RU" sz="5600" dirty="0" smtClean="0">
                <a:solidFill>
                  <a:srgbClr val="FFC000"/>
                </a:solidFill>
              </a:rPr>
              <a:t>ценообразования</a:t>
            </a:r>
            <a:r>
              <a:rPr lang="en-US" sz="5600" dirty="0" smtClean="0">
                <a:solidFill>
                  <a:srgbClr val="FFC000"/>
                </a:solidFill>
              </a:rPr>
              <a:t>.</a:t>
            </a:r>
            <a:endParaRPr lang="ru-RU" sz="5600" dirty="0">
              <a:solidFill>
                <a:srgbClr val="FFC000"/>
              </a:solidFill>
            </a:endParaRPr>
          </a:p>
          <a:p>
            <a:pPr marL="36576" indent="0" algn="just">
              <a:buNone/>
            </a:pPr>
            <a:r>
              <a:rPr lang="ru-RU" sz="5600" dirty="0">
                <a:solidFill>
                  <a:srgbClr val="FFC000"/>
                </a:solidFill>
              </a:rPr>
              <a:t>Последним пунктом законопроекта является развитие продуктов накопительного страхования жизни и здоровья за счет предоставления страховым компаниям налоговых преференций по ним.</a:t>
            </a:r>
          </a:p>
          <a:p>
            <a:endParaRPr lang="ru-RU" sz="5600" dirty="0">
              <a:solidFill>
                <a:srgbClr val="FFC000"/>
              </a:solidFill>
            </a:endParaRPr>
          </a:p>
        </p:txBody>
      </p:sp>
    </p:spTree>
    <p:extLst>
      <p:ext uri="{BB962C8B-B14F-4D97-AF65-F5344CB8AC3E}">
        <p14:creationId xmlns:p14="http://schemas.microsoft.com/office/powerpoint/2010/main" val="60569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half" idx="1"/>
          </p:nvPr>
        </p:nvSpPr>
        <p:spPr>
          <a:xfrm>
            <a:off x="323528" y="116632"/>
            <a:ext cx="3657600" cy="6394722"/>
          </a:xfrm>
        </p:spPr>
        <p:txBody>
          <a:bodyPr>
            <a:normAutofit fontScale="25000" lnSpcReduction="20000"/>
          </a:bodyPr>
          <a:lstStyle/>
          <a:p>
            <a:pPr marL="36576" indent="0" algn="just">
              <a:spcAft>
                <a:spcPts val="0"/>
              </a:spcAft>
              <a:buNone/>
            </a:pPr>
            <a:r>
              <a:rPr lang="ru-RU" sz="5600" kern="1800" dirty="0">
                <a:solidFill>
                  <a:srgbClr val="00B0F0"/>
                </a:solidFill>
                <a:latin typeface="Times New Roman" panose="02020603050405020304" pitchFamily="18" charset="0"/>
                <a:ea typeface="Times New Roman" panose="02020603050405020304" pitchFamily="18" charset="0"/>
              </a:rPr>
              <a:t>Составлен рейтинг страховых компаний Казахстана</a:t>
            </a:r>
            <a:endParaRPr lang="en-US" sz="5600" kern="1800" dirty="0" smtClean="0">
              <a:solidFill>
                <a:srgbClr val="00B0F0"/>
              </a:solidFill>
              <a:latin typeface="Times New Roman" panose="02020603050405020304" pitchFamily="18" charset="0"/>
              <a:ea typeface="Times New Roman" panose="02020603050405020304" pitchFamily="18" charset="0"/>
            </a:endParaRPr>
          </a:p>
          <a:p>
            <a:pPr marL="36576" indent="0" algn="just">
              <a:spcAft>
                <a:spcPts val="0"/>
              </a:spcAft>
              <a:buNone/>
            </a:pPr>
            <a:r>
              <a:rPr lang="ru-RU" sz="4800" kern="1800" dirty="0">
                <a:latin typeface="Times New Roman" panose="02020603050405020304" pitchFamily="18" charset="0"/>
                <a:ea typeface="Times New Roman" panose="02020603050405020304" pitchFamily="18" charset="0"/>
                <a:cs typeface="Times New Roman" panose="02020603050405020304" pitchFamily="18" charset="0"/>
              </a:rPr>
              <a:t>На долю пятерки лидеров по состоянию на 01 января 2016 года приходилось 52,3% от совокупного объема собранных казахстанскими страховщиками премий по отрасли «общее страхование</a:t>
            </a:r>
            <a:r>
              <a:rPr lang="ru-RU" sz="4800" kern="18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4800" kern="1800" dirty="0">
              <a:latin typeface="Times New Roman" panose="02020603050405020304" pitchFamily="18" charset="0"/>
              <a:ea typeface="Times New Roman" panose="02020603050405020304" pitchFamily="18" charset="0"/>
              <a:cs typeface="Times New Roman" panose="02020603050405020304" pitchFamily="18" charset="0"/>
            </a:endParaRPr>
          </a:p>
          <a:p>
            <a:pPr marL="36576" indent="0" algn="just">
              <a:spcAft>
                <a:spcPts val="0"/>
              </a:spcAft>
              <a:buNone/>
            </a:pPr>
            <a:r>
              <a:rPr lang="ru-RU" sz="4800" kern="1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Первое </a:t>
            </a:r>
            <a:r>
              <a:rPr lang="ru-RU" sz="4800" kern="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место </a:t>
            </a:r>
            <a:r>
              <a:rPr lang="ru-RU" sz="4800" kern="1800" dirty="0">
                <a:latin typeface="Times New Roman" panose="02020603050405020304" pitchFamily="18" charset="0"/>
                <a:ea typeface="Times New Roman" panose="02020603050405020304" pitchFamily="18" charset="0"/>
                <a:cs typeface="Times New Roman" panose="02020603050405020304" pitchFamily="18" charset="0"/>
              </a:rPr>
              <a:t>среди лидеров занимает страховая компания </a:t>
            </a:r>
            <a:r>
              <a:rPr lang="ru-RU" sz="4800" kern="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«Евразия» </a:t>
            </a:r>
            <a:r>
              <a:rPr lang="ru-RU" sz="4800" kern="1800" dirty="0">
                <a:latin typeface="Times New Roman" panose="02020603050405020304" pitchFamily="18" charset="0"/>
                <a:ea typeface="Times New Roman" panose="02020603050405020304" pitchFamily="18" charset="0"/>
                <a:cs typeface="Times New Roman" panose="02020603050405020304" pitchFamily="18" charset="0"/>
              </a:rPr>
              <a:t>- за один календарный год ее прибыль превысила 100 млн долларов США. Несмотря на кризис, прирост страховых премий составил 10,1% по сравнению с 2014 годом, что в абсолютных цифрах составляет рекордные 36,7 млрд тенге. </a:t>
            </a:r>
            <a:endParaRPr lang="en-US" sz="4800" kern="1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6576" indent="0" algn="just">
              <a:spcAft>
                <a:spcPts val="0"/>
              </a:spcAft>
              <a:buNone/>
            </a:pPr>
            <a:r>
              <a:rPr lang="ru-RU" sz="4800" kern="1800" dirty="0" smtClean="0">
                <a:latin typeface="Times New Roman" panose="02020603050405020304" pitchFamily="18" charset="0"/>
                <a:ea typeface="Times New Roman" panose="02020603050405020304" pitchFamily="18" charset="0"/>
                <a:cs typeface="Times New Roman" panose="02020603050405020304" pitchFamily="18" charset="0"/>
              </a:rPr>
              <a:t>СК </a:t>
            </a:r>
            <a:r>
              <a:rPr lang="ru-RU" sz="4800" kern="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4800" kern="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Халык</a:t>
            </a:r>
            <a:r>
              <a:rPr lang="ru-RU" sz="4800" kern="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ru-RU" sz="4800" kern="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Казахинстрах</a:t>
            </a:r>
            <a:r>
              <a:rPr lang="ru-RU" sz="4800" kern="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4800" kern="1800" dirty="0">
                <a:latin typeface="Times New Roman" panose="02020603050405020304" pitchFamily="18" charset="0"/>
                <a:ea typeface="Times New Roman" panose="02020603050405020304" pitchFamily="18" charset="0"/>
                <a:cs typeface="Times New Roman" panose="02020603050405020304" pitchFamily="18" charset="0"/>
              </a:rPr>
              <a:t>заняла в рейтинге </a:t>
            </a:r>
            <a:r>
              <a:rPr lang="ru-RU" sz="4800" kern="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2-е место</a:t>
            </a:r>
            <a:r>
              <a:rPr lang="ru-RU" sz="4800" kern="1800" dirty="0">
                <a:latin typeface="Times New Roman" panose="02020603050405020304" pitchFamily="18" charset="0"/>
                <a:ea typeface="Times New Roman" panose="02020603050405020304" pitchFamily="18" charset="0"/>
                <a:cs typeface="Times New Roman" panose="02020603050405020304" pitchFamily="18" charset="0"/>
              </a:rPr>
              <a:t> – рост премий составил 8% (28,9 млрд тенге). Годовое увеличение премий в 73,6% привело </a:t>
            </a:r>
            <a:r>
              <a:rPr lang="ru-RU" sz="4800" kern="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СК «</a:t>
            </a:r>
            <a:r>
              <a:rPr lang="ru-RU" sz="4800" kern="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Казахмыс</a:t>
            </a:r>
            <a:r>
              <a:rPr lang="ru-RU" sz="4800" kern="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в тройку лидеров</a:t>
            </a:r>
            <a:r>
              <a:rPr lang="ru-RU" sz="4800" kern="1800" dirty="0">
                <a:latin typeface="Times New Roman" panose="02020603050405020304" pitchFamily="18" charset="0"/>
                <a:ea typeface="Times New Roman" panose="02020603050405020304" pitchFamily="18" charset="0"/>
                <a:cs typeface="Times New Roman" panose="02020603050405020304" pitchFamily="18" charset="0"/>
              </a:rPr>
              <a:t>: по итогам года ее специалисты собрали 17,2 млрд тенге. </a:t>
            </a:r>
            <a:endParaRPr lang="en-US" sz="4800" kern="1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6576" indent="0" algn="just">
              <a:spcAft>
                <a:spcPts val="0"/>
              </a:spcAft>
              <a:buNone/>
            </a:pPr>
            <a:r>
              <a:rPr lang="ru-RU" sz="4800" kern="1800" dirty="0" smtClean="0">
                <a:latin typeface="Times New Roman" panose="02020603050405020304" pitchFamily="18" charset="0"/>
                <a:ea typeface="Times New Roman" panose="02020603050405020304" pitchFamily="18" charset="0"/>
                <a:cs typeface="Times New Roman" panose="02020603050405020304" pitchFamily="18" charset="0"/>
              </a:rPr>
              <a:t>На </a:t>
            </a:r>
            <a:r>
              <a:rPr lang="ru-RU" sz="4800" kern="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четвертом месте </a:t>
            </a:r>
            <a:r>
              <a:rPr lang="ru-RU" sz="4800" kern="1800" dirty="0">
                <a:latin typeface="Times New Roman" panose="02020603050405020304" pitchFamily="18" charset="0"/>
                <a:ea typeface="Times New Roman" panose="02020603050405020304" pitchFamily="18" charset="0"/>
                <a:cs typeface="Times New Roman" panose="02020603050405020304" pitchFamily="18" charset="0"/>
              </a:rPr>
              <a:t>рейтинга находится СК </a:t>
            </a:r>
            <a:r>
              <a:rPr lang="ru-RU" sz="4800" kern="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«НОМАД </a:t>
            </a:r>
            <a:r>
              <a:rPr lang="ru-RU" sz="4800" kern="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Иншуранс</a:t>
            </a:r>
            <a:r>
              <a:rPr lang="ru-RU" sz="4800" kern="1800" dirty="0">
                <a:latin typeface="Times New Roman" panose="02020603050405020304" pitchFamily="18" charset="0"/>
                <a:ea typeface="Times New Roman" panose="02020603050405020304" pitchFamily="18" charset="0"/>
                <a:cs typeface="Times New Roman" panose="02020603050405020304" pitchFamily="18" charset="0"/>
              </a:rPr>
              <a:t>» с 13,6 млрд тенге страховых премий, однако с минусовым показателем прироста в 8,5%. </a:t>
            </a:r>
            <a:endParaRPr lang="en-US" sz="4800" kern="1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6576" indent="0" algn="just">
              <a:spcAft>
                <a:spcPts val="0"/>
              </a:spcAft>
              <a:buNone/>
            </a:pPr>
            <a:r>
              <a:rPr lang="ru-RU" sz="4800" kern="1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Пятая </a:t>
            </a:r>
            <a:r>
              <a:rPr lang="ru-RU" sz="4800" kern="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позиция </a:t>
            </a:r>
            <a:r>
              <a:rPr lang="ru-RU" sz="4800" kern="1800" dirty="0">
                <a:latin typeface="Times New Roman" panose="02020603050405020304" pitchFamily="18" charset="0"/>
                <a:ea typeface="Times New Roman" panose="02020603050405020304" pitchFamily="18" charset="0"/>
                <a:cs typeface="Times New Roman" panose="02020603050405020304" pitchFamily="18" charset="0"/>
              </a:rPr>
              <a:t>осталась за </a:t>
            </a:r>
            <a:r>
              <a:rPr lang="ru-RU" sz="4800" kern="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4800" kern="1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Kaspi</a:t>
            </a:r>
            <a:r>
              <a:rPr lang="ru-RU" sz="4800" kern="1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Страхование» </a:t>
            </a:r>
            <a:r>
              <a:rPr lang="ru-RU" sz="4800" kern="1800" dirty="0">
                <a:latin typeface="Times New Roman" panose="02020603050405020304" pitchFamily="18" charset="0"/>
                <a:ea typeface="Times New Roman" panose="02020603050405020304" pitchFamily="18" charset="0"/>
                <a:cs typeface="Times New Roman" panose="02020603050405020304" pitchFamily="18" charset="0"/>
              </a:rPr>
              <a:t>с 12,5 млрд тенге страховых премий, собранных за год, но с падением этого показателя по сравнению с прошлым годом на 11</a:t>
            </a:r>
            <a:r>
              <a:rPr lang="ru-RU" sz="4800" kern="18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4800" kern="18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ru-RU" sz="4800" dirty="0">
              <a:latin typeface="Times New Roman" panose="02020603050405020304" pitchFamily="18" charset="0"/>
              <a:cs typeface="Times New Roman" panose="02020603050405020304" pitchFamily="18" charset="0"/>
            </a:endParaRPr>
          </a:p>
          <a:p>
            <a:pPr marL="36576" indent="0" algn="just">
              <a:spcAft>
                <a:spcPts val="0"/>
              </a:spcAft>
              <a:buNone/>
            </a:pPr>
            <a:r>
              <a:rPr lang="en-US" sz="4800" kern="1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4800" kern="1800" dirty="0" smtClean="0">
                <a:solidFill>
                  <a:srgbClr val="92D050"/>
                </a:solidFill>
                <a:latin typeface="Times New Roman" panose="02020603050405020304" pitchFamily="18" charset="0"/>
                <a:ea typeface="Times New Roman" panose="02020603050405020304" pitchFamily="18" charset="0"/>
                <a:cs typeface="Times New Roman" panose="02020603050405020304" pitchFamily="18" charset="0"/>
              </a:rPr>
              <a:t>По </a:t>
            </a:r>
            <a:r>
              <a:rPr lang="ru-RU" sz="4800" kern="1800" dirty="0">
                <a:solidFill>
                  <a:srgbClr val="92D050"/>
                </a:solidFill>
                <a:latin typeface="Times New Roman" panose="02020603050405020304" pitchFamily="18" charset="0"/>
                <a:ea typeface="Times New Roman" panose="02020603050405020304" pitchFamily="18" charset="0"/>
                <a:cs typeface="Times New Roman" panose="02020603050405020304" pitchFamily="18" charset="0"/>
              </a:rPr>
              <a:t>страховым выплатам </a:t>
            </a:r>
            <a:r>
              <a:rPr lang="ru-RU" sz="4800" kern="1800" dirty="0">
                <a:latin typeface="Times New Roman" panose="02020603050405020304" pitchFamily="18" charset="0"/>
                <a:ea typeface="Times New Roman" panose="02020603050405020304" pitchFamily="18" charset="0"/>
                <a:cs typeface="Times New Roman" panose="02020603050405020304" pitchFamily="18" charset="0"/>
              </a:rPr>
              <a:t>первое место заняла СК «Евразия», которая осуществила за прошлый год 19,5 млрд тенге страховых выплат (рост составил 110%). В тройку вошли также компании «</a:t>
            </a:r>
            <a:r>
              <a:rPr lang="ru-RU" sz="4800" kern="1800" dirty="0" err="1">
                <a:latin typeface="Times New Roman" panose="02020603050405020304" pitchFamily="18" charset="0"/>
                <a:ea typeface="Times New Roman" panose="02020603050405020304" pitchFamily="18" charset="0"/>
                <a:cs typeface="Times New Roman" panose="02020603050405020304" pitchFamily="18" charset="0"/>
              </a:rPr>
              <a:t>Халык</a:t>
            </a:r>
            <a:r>
              <a:rPr lang="ru-RU" sz="4800" kern="1800" dirty="0">
                <a:latin typeface="Times New Roman" panose="02020603050405020304" pitchFamily="18" charset="0"/>
                <a:ea typeface="Times New Roman" panose="02020603050405020304" pitchFamily="18" charset="0"/>
                <a:cs typeface="Times New Roman" panose="02020603050405020304" pitchFamily="18" charset="0"/>
              </a:rPr>
              <a:t> - </a:t>
            </a:r>
            <a:r>
              <a:rPr lang="ru-RU" sz="4800" kern="1800" dirty="0" err="1">
                <a:latin typeface="Times New Roman" panose="02020603050405020304" pitchFamily="18" charset="0"/>
                <a:ea typeface="Times New Roman" panose="02020603050405020304" pitchFamily="18" charset="0"/>
                <a:cs typeface="Times New Roman" panose="02020603050405020304" pitchFamily="18" charset="0"/>
              </a:rPr>
              <a:t>Казахинстрах</a:t>
            </a:r>
            <a:r>
              <a:rPr lang="ru-RU" sz="4800" kern="1800" dirty="0">
                <a:latin typeface="Times New Roman" panose="02020603050405020304" pitchFamily="18" charset="0"/>
                <a:ea typeface="Times New Roman" panose="02020603050405020304" pitchFamily="18" charset="0"/>
                <a:cs typeface="Times New Roman" panose="02020603050405020304" pitchFamily="18" charset="0"/>
              </a:rPr>
              <a:t>» и «НСК», выплатившие своим клиентам 8,1 млрд тенге (2,4%) и 5,1 млрд тенге (53,2%) соответственно. На четвертом месте находится СК «НОМАД </a:t>
            </a:r>
            <a:r>
              <a:rPr lang="ru-RU" sz="4800" kern="1800" dirty="0" err="1">
                <a:latin typeface="Times New Roman" panose="02020603050405020304" pitchFamily="18" charset="0"/>
                <a:ea typeface="Times New Roman" panose="02020603050405020304" pitchFamily="18" charset="0"/>
                <a:cs typeface="Times New Roman" panose="02020603050405020304" pitchFamily="18" charset="0"/>
              </a:rPr>
              <a:t>Иншуранс</a:t>
            </a:r>
            <a:r>
              <a:rPr lang="ru-RU" sz="4800" kern="1800" dirty="0">
                <a:latin typeface="Times New Roman" panose="02020603050405020304" pitchFamily="18" charset="0"/>
                <a:ea typeface="Times New Roman" panose="02020603050405020304" pitchFamily="18" charset="0"/>
                <a:cs typeface="Times New Roman" panose="02020603050405020304" pitchFamily="18" charset="0"/>
              </a:rPr>
              <a:t>» с 4,3 млрд тенге выплат, что меньше прошлого года на 5,9%. На пятой позиции рейтинга находится СК «</a:t>
            </a:r>
            <a:r>
              <a:rPr lang="ru-RU" sz="4800" kern="1800" dirty="0" err="1">
                <a:latin typeface="Times New Roman" panose="02020603050405020304" pitchFamily="18" charset="0"/>
                <a:ea typeface="Times New Roman" panose="02020603050405020304" pitchFamily="18" charset="0"/>
                <a:cs typeface="Times New Roman" panose="02020603050405020304" pitchFamily="18" charset="0"/>
              </a:rPr>
              <a:t>Цесна</a:t>
            </a:r>
            <a:r>
              <a:rPr lang="ru-RU" sz="4800" kern="1800" dirty="0">
                <a:latin typeface="Times New Roman" panose="02020603050405020304" pitchFamily="18" charset="0"/>
                <a:ea typeface="Times New Roman" panose="02020603050405020304" pitchFamily="18" charset="0"/>
                <a:cs typeface="Times New Roman" panose="02020603050405020304" pitchFamily="18" charset="0"/>
              </a:rPr>
              <a:t>-Гарант» с 4 млрд тенге страховых выплат.</a:t>
            </a:r>
            <a:endParaRPr lang="ru-RU" sz="4800" dirty="0">
              <a:latin typeface="Times New Roman" panose="02020603050405020304" pitchFamily="18" charset="0"/>
              <a:cs typeface="Times New Roman" panose="02020603050405020304" pitchFamily="18" charset="0"/>
            </a:endParaRPr>
          </a:p>
          <a:p>
            <a:endParaRPr lang="ru-RU" sz="4800" dirty="0">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sz="half" idx="2"/>
          </p:nvPr>
        </p:nvPicPr>
        <p:blipFill>
          <a:blip r:embed="rId2"/>
          <a:stretch>
            <a:fillRect/>
          </a:stretch>
        </p:blipFill>
        <p:spPr>
          <a:xfrm>
            <a:off x="4355976" y="274638"/>
            <a:ext cx="4464496" cy="6394722"/>
          </a:xfrm>
          <a:prstGeom prst="rect">
            <a:avLst/>
          </a:prstGeom>
        </p:spPr>
      </p:pic>
    </p:spTree>
    <p:extLst>
      <p:ext uri="{BB962C8B-B14F-4D97-AF65-F5344CB8AC3E}">
        <p14:creationId xmlns:p14="http://schemas.microsoft.com/office/powerpoint/2010/main" val="3553813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ssurCorp Corporate Risk Repository"/>
          <p:cNvPicPr>
            <a:picLocks noChangeAspect="1" noChangeArrowheads="1"/>
          </p:cNvPicPr>
          <p:nvPr/>
        </p:nvPicPr>
        <p:blipFill>
          <a:blip r:embed="rId2" cstate="print">
            <a:lum bright="-40000" contrast="-40000"/>
          </a:blip>
          <a:srcRect/>
          <a:stretch>
            <a:fillRect/>
          </a:stretch>
        </p:blipFill>
        <p:spPr bwMode="auto">
          <a:xfrm>
            <a:off x="5580112" y="116632"/>
            <a:ext cx="3456384" cy="6741368"/>
          </a:xfrm>
          <a:prstGeom prst="rect">
            <a:avLst/>
          </a:prstGeom>
          <a:noFill/>
        </p:spPr>
      </p:pic>
      <p:sp>
        <p:nvSpPr>
          <p:cNvPr id="3" name="Содержимое 2"/>
          <p:cNvSpPr>
            <a:spLocks noGrp="1"/>
          </p:cNvSpPr>
          <p:nvPr>
            <p:ph idx="1"/>
          </p:nvPr>
        </p:nvSpPr>
        <p:spPr>
          <a:xfrm>
            <a:off x="457200" y="332656"/>
            <a:ext cx="4402832" cy="5793507"/>
          </a:xfrm>
        </p:spPr>
        <p:txBody>
          <a:bodyPr>
            <a:noAutofit/>
          </a:bodyPr>
          <a:lstStyle/>
          <a:p>
            <a:pPr algn="just">
              <a:buBlip>
                <a:blip r:embed="rId3"/>
              </a:buBlip>
            </a:pPr>
            <a:r>
              <a:rPr lang="ru-RU" sz="1400" dirty="0" smtClean="0">
                <a:solidFill>
                  <a:srgbClr val="66CCFF"/>
                </a:solidFill>
                <a:effectLst>
                  <a:outerShdw blurRad="38100" dist="38100" dir="2700000" algn="tl">
                    <a:srgbClr val="000000">
                      <a:alpha val="43137"/>
                    </a:srgbClr>
                  </a:outerShdw>
                </a:effectLst>
              </a:rPr>
              <a:t>Для достижения поставленных целей и задач должна быть реализована следующая </a:t>
            </a:r>
            <a:r>
              <a:rPr lang="ru-RU" sz="1400" dirty="0" smtClean="0">
                <a:solidFill>
                  <a:srgbClr val="92D050"/>
                </a:solidFill>
                <a:effectLst>
                  <a:outerShdw blurRad="38100" dist="38100" dir="2700000" algn="tl">
                    <a:srgbClr val="000000">
                      <a:alpha val="43137"/>
                    </a:srgbClr>
                  </a:outerShdw>
                </a:effectLst>
              </a:rPr>
              <a:t>стратегия развития страхового рынка</a:t>
            </a:r>
            <a:r>
              <a:rPr lang="ru-RU" sz="1400" dirty="0" smtClean="0">
                <a:solidFill>
                  <a:srgbClr val="66CCFF"/>
                </a:solidFill>
                <a:effectLst>
                  <a:outerShdw blurRad="38100" dist="38100" dir="2700000" algn="tl">
                    <a:srgbClr val="000000">
                      <a:alpha val="43137"/>
                    </a:srgbClr>
                  </a:outerShdw>
                </a:effectLst>
              </a:rPr>
              <a:t>:</a:t>
            </a:r>
          </a:p>
          <a:p>
            <a:pPr algn="just">
              <a:buBlip>
                <a:blip r:embed="rId3"/>
              </a:buBlip>
            </a:pPr>
            <a:r>
              <a:rPr lang="ru-RU" sz="1400" dirty="0" smtClean="0">
                <a:solidFill>
                  <a:srgbClr val="66CCFF"/>
                </a:solidFill>
                <a:effectLst>
                  <a:outerShdw blurRad="38100" dist="38100" dir="2700000" algn="tl">
                    <a:srgbClr val="000000">
                      <a:alpha val="43137"/>
                    </a:srgbClr>
                  </a:outerShdw>
                </a:effectLst>
              </a:rPr>
              <a:t>На первом этапе приоритет отдается развитию национальных страховых компаний, созданию налоговых стимулов и инвестиционных инструментов, а также системы государственного регулирования и надзора.</a:t>
            </a:r>
          </a:p>
          <a:p>
            <a:pPr algn="just">
              <a:buBlip>
                <a:blip r:embed="rId3"/>
              </a:buBlip>
            </a:pPr>
            <a:r>
              <a:rPr lang="ru-RU" sz="1400" dirty="0" smtClean="0">
                <a:solidFill>
                  <a:srgbClr val="66CCFF"/>
                </a:solidFill>
                <a:effectLst>
                  <a:outerShdw blurRad="38100" dist="38100" dir="2700000" algn="tl">
                    <a:srgbClr val="000000">
                      <a:alpha val="43137"/>
                    </a:srgbClr>
                  </a:outerShdw>
                </a:effectLst>
              </a:rPr>
              <a:t>Второй этап характеризуется ростом капитализации рынка, усилением контроля за надлежащим использованием созданных стимулов, постепенной либерализацией условий деятельности иностранного капитала на национальном рынке.</a:t>
            </a:r>
          </a:p>
          <a:p>
            <a:pPr algn="just">
              <a:buBlip>
                <a:blip r:embed="rId3"/>
              </a:buBlip>
            </a:pPr>
            <a:r>
              <a:rPr lang="ru-RU" sz="1400" dirty="0" smtClean="0">
                <a:solidFill>
                  <a:srgbClr val="66CCFF"/>
                </a:solidFill>
                <a:effectLst>
                  <a:outerShdw blurRad="38100" dist="38100" dir="2700000" algn="tl">
                    <a:srgbClr val="000000">
                      <a:alpha val="43137"/>
                    </a:srgbClr>
                  </a:outerShdw>
                </a:effectLst>
              </a:rPr>
              <a:t>Третий этап предполагает интеграцию в мировую экономику, предоставление иностранным страховым компаниям национального режима.</a:t>
            </a:r>
          </a:p>
          <a:p>
            <a:pPr algn="just">
              <a:buBlip>
                <a:blip r:embed="rId3"/>
              </a:buBlip>
            </a:pPr>
            <a:r>
              <a:rPr lang="ru-RU" sz="1400" dirty="0" smtClean="0">
                <a:solidFill>
                  <a:srgbClr val="66CCFF"/>
                </a:solidFill>
                <a:effectLst>
                  <a:outerShdw blurRad="38100" dist="38100" dir="2700000" algn="tl">
                    <a:srgbClr val="000000">
                      <a:alpha val="43137"/>
                    </a:srgbClr>
                  </a:outerShdw>
                </a:effectLst>
              </a:rPr>
              <a:t>Необходимо проведение комплекса мер, направленных на корректировку системы страхования в разрезе осуществляемых видов страховой деятельности. При этом важно ориентироваться на международные стандарты классификации по видам страхования.</a:t>
            </a:r>
          </a:p>
          <a:p>
            <a:pPr algn="just"/>
            <a:endParaRPr lang="ru-RU" sz="1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К страховщику туроператора ITC обратился 131 турист Туристические новости от Турпрома"/>
          <p:cNvPicPr>
            <a:picLocks noChangeAspect="1" noChangeArrowheads="1"/>
          </p:cNvPicPr>
          <p:nvPr/>
        </p:nvPicPr>
        <p:blipFill>
          <a:blip r:embed="rId2" cstate="print">
            <a:lum bright="-40000" contrast="-40000"/>
          </a:blip>
          <a:srcRect/>
          <a:stretch>
            <a:fillRect/>
          </a:stretch>
        </p:blipFill>
        <p:spPr bwMode="auto">
          <a:xfrm>
            <a:off x="0" y="0"/>
            <a:ext cx="9193029" cy="6858000"/>
          </a:xfrm>
          <a:prstGeom prst="rect">
            <a:avLst/>
          </a:prstGeom>
          <a:noFill/>
        </p:spPr>
      </p:pic>
      <p:sp>
        <p:nvSpPr>
          <p:cNvPr id="3" name="Содержимое 2"/>
          <p:cNvSpPr>
            <a:spLocks noGrp="1"/>
          </p:cNvSpPr>
          <p:nvPr>
            <p:ph idx="1"/>
          </p:nvPr>
        </p:nvSpPr>
        <p:spPr>
          <a:xfrm>
            <a:off x="0" y="116632"/>
            <a:ext cx="8676456" cy="6552728"/>
          </a:xfrm>
        </p:spPr>
        <p:txBody>
          <a:bodyPr>
            <a:normAutofit fontScale="40000" lnSpcReduction="20000"/>
          </a:bodyPr>
          <a:lstStyle/>
          <a:p>
            <a:pPr algn="just"/>
            <a:r>
              <a:rPr lang="ru-RU" sz="4500" dirty="0" smtClean="0">
                <a:effectLst>
                  <a:outerShdw blurRad="38100" dist="38100" dir="2700000" algn="tl">
                    <a:srgbClr val="000000">
                      <a:alpha val="43137"/>
                    </a:srgbClr>
                  </a:outerShdw>
                </a:effectLst>
              </a:rPr>
              <a:t>Опыт государств с развитой рыночной экономикой показывает, что механизм страхования весьма эффективен для превращения сбережений населения в инвестиционный ресурс. Для этого необходимо создание предпосылок для превращения страховых компаний в крупных институциональных инвесторов.</a:t>
            </a:r>
          </a:p>
          <a:p>
            <a:pPr algn="just"/>
            <a:r>
              <a:rPr lang="ru-RU" sz="4500" dirty="0" smtClean="0">
                <a:effectLst>
                  <a:outerShdw blurRad="38100" dist="38100" dir="2700000" algn="tl">
                    <a:srgbClr val="000000">
                      <a:alpha val="43137"/>
                    </a:srgbClr>
                  </a:outerShdw>
                </a:effectLst>
              </a:rPr>
              <a:t>Решение задачи вовлечения средств юридических и физических лиц в инвестиционный процесс через страхование предполагает систематические и последовательные действия государства по формированию механизма размещения резервов в инвестиционные инструменты, удовлетворяющие требованиям страховщиков с точки зрения доходности, надежности и ликвидности.</a:t>
            </a:r>
          </a:p>
          <a:p>
            <a:pPr algn="just"/>
            <a:r>
              <a:rPr lang="ru-RU" sz="4500" dirty="0" smtClean="0">
                <a:effectLst>
                  <a:outerShdw blurRad="38100" dist="38100" dir="2700000" algn="tl">
                    <a:srgbClr val="000000">
                      <a:alpha val="43137"/>
                    </a:srgbClr>
                  </a:outerShdw>
                </a:effectLst>
              </a:rPr>
              <a:t>В рамках этих направлений необходимы изменения в режиме налогообложения страховых операций и создание в стране стабильного и надежного долгового и фондового рынков.</a:t>
            </a:r>
          </a:p>
          <a:p>
            <a:pPr algn="just"/>
            <a:r>
              <a:rPr lang="ru-RU" sz="4500" dirty="0" smtClean="0">
                <a:effectLst>
                  <a:outerShdw blurRad="38100" dist="38100" dir="2700000" algn="tl">
                    <a:srgbClr val="000000">
                      <a:alpha val="43137"/>
                    </a:srgbClr>
                  </a:outerShdw>
                </a:effectLst>
              </a:rPr>
              <a:t>Режим налогообложения операций по долгосрочному страхованию должен в конечном счете соответствовать налоговому режиму, применяемому к инвестиционным затратам домашних хозяйств и предприятий, и являться стимулом для предприятий и граждан, побуждающим их формировать эффективную защиту от наиболее значимых рисков. При этом такой режим может быть введен только после восстановления доверия к стабильности финансовой системы страны, развития полноценного рынка государственных ценных бумаг и фондового рынка.</a:t>
            </a:r>
          </a:p>
          <a:p>
            <a:pPr algn="just"/>
            <a:r>
              <a:rPr lang="ru-RU" sz="4500" dirty="0" smtClean="0">
                <a:effectLst>
                  <a:outerShdw blurRad="38100" dist="38100" dir="2700000" algn="tl">
                    <a:srgbClr val="000000">
                      <a:alpha val="43137"/>
                    </a:srgbClr>
                  </a:outerShdw>
                </a:effectLst>
              </a:rPr>
              <a:t>В рамках этого направления необходимо принятие мер по развитию доверия населения к страхованию финансовых рисков, включая усиление пруденциального надзора за компаниями, специализирующимися на этих операциях, и выработки более жестких нормативных требований к их финансовой устойчивости;</a:t>
            </a:r>
          </a:p>
          <a:p>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Travel risk management and risk assessments"/>
          <p:cNvPicPr>
            <a:picLocks noChangeAspect="1" noChangeArrowheads="1"/>
          </p:cNvPicPr>
          <p:nvPr/>
        </p:nvPicPr>
        <p:blipFill>
          <a:blip r:embed="rId2" cstate="print">
            <a:lum bright="-40000" contrast="-40000"/>
          </a:blip>
          <a:srcRect/>
          <a:stretch>
            <a:fillRect/>
          </a:stretch>
        </p:blipFill>
        <p:spPr bwMode="auto">
          <a:xfrm>
            <a:off x="5292080" y="260648"/>
            <a:ext cx="3851920" cy="6408712"/>
          </a:xfrm>
          <a:prstGeom prst="rect">
            <a:avLst/>
          </a:prstGeom>
          <a:noFill/>
        </p:spPr>
      </p:pic>
      <p:sp>
        <p:nvSpPr>
          <p:cNvPr id="3" name="Содержимое 2"/>
          <p:cNvSpPr>
            <a:spLocks noGrp="1"/>
          </p:cNvSpPr>
          <p:nvPr>
            <p:ph idx="1"/>
          </p:nvPr>
        </p:nvSpPr>
        <p:spPr>
          <a:xfrm>
            <a:off x="323528" y="332656"/>
            <a:ext cx="4968552" cy="6525344"/>
          </a:xfrm>
        </p:spPr>
        <p:txBody>
          <a:bodyPr>
            <a:normAutofit fontScale="40000" lnSpcReduction="20000"/>
          </a:bodyPr>
          <a:lstStyle/>
          <a:p>
            <a:pPr algn="just"/>
            <a:r>
              <a:rPr lang="ru-RU" dirty="0" smtClean="0"/>
              <a:t>Реализация поставленных целей требует совершенствования государственного регулирования страхового рынка, которое на сегодняшний день не соответствует потенциальной роли страхового дела, по следующим направлениям:</a:t>
            </a:r>
          </a:p>
          <a:p>
            <a:pPr algn="just"/>
            <a:r>
              <a:rPr lang="ru-RU" dirty="0" smtClean="0"/>
              <a:t>- повышение лицензионных требований к страховым организациям, в первую очередь на этапе их создания;</a:t>
            </a:r>
          </a:p>
          <a:p>
            <a:pPr algn="just"/>
            <a:r>
              <a:rPr lang="ru-RU" dirty="0" smtClean="0"/>
              <a:t>- увеличение минимального размера уставного капитала до эквивалента 1 млн. долл. США, повышение требований к ликвидности средств, за счет которых формируются уставные капиталы;</a:t>
            </a:r>
          </a:p>
          <a:p>
            <a:pPr algn="just"/>
            <a:r>
              <a:rPr lang="ru-RU" dirty="0" smtClean="0"/>
              <a:t>- распространение сферы надзора на всех профессиональных участников страхового рынка, осуществляющих страхование (перестрахование), посредническую, актуарную, аудиторскую деятельность в области страхования, оценку страхового риска;</a:t>
            </a:r>
          </a:p>
          <a:p>
            <a:pPr algn="just"/>
            <a:r>
              <a:rPr lang="ru-RU" dirty="0" smtClean="0"/>
              <a:t>- создание целостной системы последовательного контроля над деятельностью профессиональных участников страхового рынка, начиная с момента их регистрации в качестве юридических лиц и до момента ликвидации (в настоящее время контроль осуществляется с момента выдачи лицензии страховщику до ее отзыва);</a:t>
            </a:r>
          </a:p>
          <a:p>
            <a:pPr algn="just"/>
            <a:r>
              <a:rPr lang="ru-RU" dirty="0" smtClean="0"/>
              <a:t>- проверка статуса учредителей и квалификации руководства компаний;</a:t>
            </a:r>
          </a:p>
          <a:p>
            <a:pPr algn="just"/>
            <a:r>
              <a:rPr lang="ru-RU" dirty="0" smtClean="0"/>
              <a:t>- введение жестких санкций в отношении компаний, нарушающих надзорные предписания;</a:t>
            </a:r>
          </a:p>
          <a:p>
            <a:pPr algn="just"/>
            <a:r>
              <a:rPr lang="ru-RU" dirty="0" smtClean="0"/>
              <a:t>сбор информации и проведение независимого анализа данных о состоянии рынка страхования;</a:t>
            </a:r>
          </a:p>
          <a:p>
            <a:pPr algn="just"/>
            <a:r>
              <a:rPr lang="ru-RU" dirty="0" smtClean="0"/>
              <a:t>- расширение полномочий надзорного органа по аккредитации профессиональных участников страхового рынка, не подлежащих лицензированию, и установлению квалификационных требований к руководителям и сотрудникам компаний - профессиональным участникам рынка.</a:t>
            </a:r>
          </a:p>
          <a:p>
            <a:pPr algn="just"/>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44624"/>
            <a:ext cx="8435280" cy="1373014"/>
          </a:xfrm>
        </p:spPr>
        <p:txBody>
          <a:bodyPr>
            <a:normAutofit fontScale="90000"/>
          </a:bodyPr>
          <a:lstStyle/>
          <a:p>
            <a:pPr marL="342900" lvl="0" indent="-342900">
              <a:spcBef>
                <a:spcPct val="20000"/>
              </a:spcBef>
            </a:pPr>
            <a:r>
              <a:rPr lang="en-US" sz="1800" dirty="0" smtClean="0">
                <a:solidFill>
                  <a:srgbClr val="0070C0"/>
                </a:solidFill>
                <a:latin typeface="Times New Roman" pitchFamily="18" charset="0"/>
                <a:cs typeface="Times New Roman" pitchFamily="18" charset="0"/>
              </a:rPr>
              <a:t/>
            </a:r>
            <a:br>
              <a:rPr lang="en-US" sz="1800" dirty="0" smtClean="0">
                <a:solidFill>
                  <a:srgbClr val="0070C0"/>
                </a:solidFill>
                <a:latin typeface="Times New Roman" pitchFamily="18" charset="0"/>
                <a:cs typeface="Times New Roman" pitchFamily="18" charset="0"/>
              </a:rPr>
            </a:br>
            <a:r>
              <a:rPr lang="en-US" sz="1800" dirty="0">
                <a:solidFill>
                  <a:srgbClr val="0070C0"/>
                </a:solidFill>
                <a:latin typeface="Times New Roman" pitchFamily="18" charset="0"/>
                <a:cs typeface="Times New Roman" pitchFamily="18" charset="0"/>
              </a:rPr>
              <a:t/>
            </a:r>
            <a:br>
              <a:rPr lang="en-US" sz="1800" dirty="0">
                <a:solidFill>
                  <a:srgbClr val="0070C0"/>
                </a:solidFill>
                <a:latin typeface="Times New Roman" pitchFamily="18" charset="0"/>
                <a:cs typeface="Times New Roman" pitchFamily="18" charset="0"/>
              </a:rPr>
            </a:br>
            <a:r>
              <a:rPr lang="ru-RU" sz="1800" dirty="0" smtClean="0">
                <a:solidFill>
                  <a:srgbClr val="0070C0"/>
                </a:solidFill>
                <a:latin typeface="Times New Roman" pitchFamily="18" charset="0"/>
                <a:cs typeface="Times New Roman" pitchFamily="18" charset="0"/>
              </a:rPr>
              <a:t>В </a:t>
            </a:r>
            <a:r>
              <a:rPr lang="ru-RU" sz="1800" dirty="0">
                <a:solidFill>
                  <a:srgbClr val="0070C0"/>
                </a:solidFill>
                <a:latin typeface="Times New Roman" pitchFamily="18" charset="0"/>
                <a:cs typeface="Times New Roman" pitchFamily="18" charset="0"/>
              </a:rPr>
              <a:t>процессе страхования предприятию обеспечивается страховая защита по всем основным видам его финансовых рисков – как систематических, так и несистематических. При этом объем возмещения негативных последствий финансовых рисков страховщиками не ограничивается – он определяется реальной стоимостью объекта страхования (размером страховой его оценки), страховой суммы и размером уплачиваемой страховой премии.</a:t>
            </a:r>
            <a:r>
              <a:rPr lang="ru-RU" sz="3200" b="1" dirty="0">
                <a:solidFill>
                  <a:srgbClr val="0070C0"/>
                </a:solidFill>
                <a:latin typeface="Times New Roman" pitchFamily="18" charset="0"/>
                <a:cs typeface="Times New Roman" pitchFamily="18" charset="0"/>
              </a:rPr>
              <a:t/>
            </a:r>
            <a:br>
              <a:rPr lang="ru-RU" sz="3200" b="1" dirty="0">
                <a:solidFill>
                  <a:srgbClr val="0070C0"/>
                </a:solidFill>
                <a:latin typeface="Times New Roman" pitchFamily="18" charset="0"/>
                <a:cs typeface="Times New Roman" pitchFamily="18" charset="0"/>
              </a:rPr>
            </a:br>
            <a:endParaRPr lang="ru-RU" dirty="0"/>
          </a:p>
        </p:txBody>
      </p:sp>
      <p:pic>
        <p:nvPicPr>
          <p:cNvPr id="7" name="Объект 6"/>
          <p:cNvPicPr>
            <a:picLocks noGrp="1" noChangeAspect="1"/>
          </p:cNvPicPr>
          <p:nvPr>
            <p:ph sz="half" idx="1"/>
          </p:nvPr>
        </p:nvPicPr>
        <p:blipFill>
          <a:blip r:embed="rId2"/>
          <a:stretch>
            <a:fillRect/>
          </a:stretch>
        </p:blipFill>
        <p:spPr>
          <a:xfrm>
            <a:off x="179513" y="1628800"/>
            <a:ext cx="3566606" cy="4968552"/>
          </a:xfrm>
          <a:prstGeom prst="rect">
            <a:avLst/>
          </a:prstGeom>
        </p:spPr>
      </p:pic>
      <p:sp>
        <p:nvSpPr>
          <p:cNvPr id="6" name="Объект 5"/>
          <p:cNvSpPr>
            <a:spLocks noGrp="1"/>
          </p:cNvSpPr>
          <p:nvPr>
            <p:ph sz="half" idx="2"/>
          </p:nvPr>
        </p:nvSpPr>
        <p:spPr>
          <a:xfrm>
            <a:off x="4267200" y="1628800"/>
            <a:ext cx="4769296" cy="4896544"/>
          </a:xfrm>
        </p:spPr>
        <p:txBody>
          <a:bodyPr>
            <a:normAutofit fontScale="85000" lnSpcReduction="20000"/>
          </a:bodyPr>
          <a:lstStyle/>
          <a:p>
            <a:pPr algn="just"/>
            <a:r>
              <a:rPr lang="ru-RU" dirty="0">
                <a:solidFill>
                  <a:srgbClr val="FF0000"/>
                </a:solidFill>
              </a:rPr>
              <a:t>Финансовый риск </a:t>
            </a:r>
            <a:r>
              <a:rPr lang="ru-RU" dirty="0">
                <a:solidFill>
                  <a:srgbClr val="FFC000"/>
                </a:solidFill>
              </a:rPr>
              <a:t>проявляется в сфере экономической деятельности предприятия. Финансовый риск связан с формированием ресурсов, капитала, доходов и финансовых результатов предприятия, характеризуется возможными денежными потерями в процессе осуществления экономической деятельности. Финансовый риск определяется как категория экономическая, занимая определенное место в системе экономических категорий.</a:t>
            </a:r>
          </a:p>
          <a:p>
            <a:pPr algn="just"/>
            <a:endParaRPr lang="ru-RU" dirty="0"/>
          </a:p>
        </p:txBody>
      </p:sp>
    </p:spTree>
    <p:extLst>
      <p:ext uri="{BB962C8B-B14F-4D97-AF65-F5344CB8AC3E}">
        <p14:creationId xmlns:p14="http://schemas.microsoft.com/office/powerpoint/2010/main" val="3467923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Портал о недвижимости - новости, аналитика, полезные статьи"/>
          <p:cNvPicPr>
            <a:picLocks noChangeAspect="1" noChangeArrowheads="1"/>
          </p:cNvPicPr>
          <p:nvPr/>
        </p:nvPicPr>
        <p:blipFill>
          <a:blip r:embed="rId2" cstate="print"/>
          <a:srcRect/>
          <a:stretch>
            <a:fillRect/>
          </a:stretch>
        </p:blipFill>
        <p:spPr bwMode="auto">
          <a:xfrm>
            <a:off x="5940152" y="116632"/>
            <a:ext cx="3203848" cy="6295232"/>
          </a:xfrm>
          <a:prstGeom prst="rect">
            <a:avLst/>
          </a:prstGeom>
          <a:noFill/>
        </p:spPr>
      </p:pic>
      <p:sp>
        <p:nvSpPr>
          <p:cNvPr id="3" name="Содержимое 2"/>
          <p:cNvSpPr>
            <a:spLocks noGrp="1"/>
          </p:cNvSpPr>
          <p:nvPr>
            <p:ph idx="1"/>
          </p:nvPr>
        </p:nvSpPr>
        <p:spPr>
          <a:xfrm>
            <a:off x="457200" y="260648"/>
            <a:ext cx="4978896" cy="6480720"/>
          </a:xfrm>
        </p:spPr>
        <p:txBody>
          <a:bodyPr>
            <a:normAutofit/>
          </a:bodyPr>
          <a:lstStyle/>
          <a:p>
            <a:pPr algn="just"/>
            <a:r>
              <a:rPr lang="ru-RU" sz="1200" dirty="0" smtClean="0"/>
              <a:t>Одной из основных проблем развития страхования финансовых рисков в регионах является выбор страховщика, поскольку практически ни одна из действующих региональных компаний не в состоянии принять на собственное удержание в полном объеме финансовые риски в масштабе целого региона. Перестрахование или сострахование рисков совместно с крупнейшими московскими или затенгеежными страховщиками может привести к утечке финансовых ресурсов за пределы региона. Возможность создания мощной региональной страховой компании силами </a:t>
            </a:r>
            <a:r>
              <a:rPr lang="ru-RU" sz="1200" b="1" dirty="0" smtClean="0">
                <a:effectLst>
                  <a:outerShdw blurRad="38100" dist="38100" dir="2700000" algn="tl">
                    <a:srgbClr val="000000">
                      <a:alpha val="43137"/>
                    </a:srgbClr>
                  </a:outerShdw>
                </a:effectLst>
              </a:rPr>
              <a:t>региональной администрации даже с привлечением региональных банков и рентабельных предприятий вследствие известного состояния экономики большинства областей Казахстана представляется маловероятной.</a:t>
            </a:r>
          </a:p>
          <a:p>
            <a:pPr algn="just"/>
            <a:r>
              <a:rPr lang="ru-RU" sz="1200" b="1" dirty="0" smtClean="0">
                <a:effectLst>
                  <a:outerShdw blurRad="38100" dist="38100" dir="2700000" algn="tl">
                    <a:srgbClr val="000000">
                      <a:alpha val="43137"/>
                    </a:srgbClr>
                  </a:outerShdw>
                </a:effectLst>
              </a:rPr>
              <a:t>В качестве одного из возможных и достаточно просто реализуемых решений этой проблемы может быть, как было указано выше, организовано создание пулов крупнейших и платежеспособных региональных страховых компаний и компаний, представленных в данном регионе своими филиалами. В качестве координатора страхового пула целесообразно выбрать компанию, удовлетворяющую определенным требованиям: наличие соответствующей лицензии и соблюдение требований страхового надзора; региональная принадлежность; наличие разветвлений филиальной сети и квалифицированного персонала; значительный объем и собственного удержания по большинству рассмотренных выше единичных рисков; лидерство на региональных страховых рынках.</a:t>
            </a:r>
          </a:p>
          <a:p>
            <a:pPr algn="just"/>
            <a:r>
              <a:rPr lang="ru-RU" sz="1200" dirty="0" smtClean="0"/>
              <a:t/>
            </a:r>
            <a:br>
              <a:rPr lang="ru-RU" sz="1200" dirty="0" smtClean="0"/>
            </a:br>
            <a:endParaRPr lang="ru-RU" sz="1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47664" y="2492896"/>
            <a:ext cx="5122912" cy="820688"/>
          </a:xfrm>
        </p:spPr>
        <p:txBody>
          <a:bodyPr/>
          <a:lstStyle/>
          <a:p>
            <a:r>
              <a:rPr lang="ru-RU" dirty="0" smtClean="0"/>
              <a:t>Спасибо за Внимание!</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7504" y="116632"/>
            <a:ext cx="8784976" cy="1301006"/>
          </a:xfrm>
        </p:spPr>
        <p:txBody>
          <a:bodyPr>
            <a:noAutofit/>
          </a:bodyPr>
          <a:lstStyle/>
          <a:p>
            <a:pPr marL="342900" lvl="0" indent="-342900" algn="just">
              <a:spcBef>
                <a:spcPct val="20000"/>
              </a:spcBef>
            </a:pPr>
            <a:r>
              <a:rPr lang="ru-RU" sz="1800" dirty="0">
                <a:solidFill>
                  <a:srgbClr val="FF0000"/>
                </a:solidFill>
              </a:rPr>
              <a:t>Финансовый риск </a:t>
            </a:r>
            <a:r>
              <a:rPr lang="ru-RU" sz="1800" dirty="0"/>
              <a:t>– это вероятность наступления ущерба в результате проведения каких-либо операций в финансово-кредитной и биржевой сферах, совершения операций с фондовыми ценностями, т.е. риск, вытекающий из природы этих операций.</a:t>
            </a:r>
            <a:br>
              <a:rPr lang="ru-RU" sz="1800" dirty="0"/>
            </a:br>
            <a:endParaRPr lang="ru-RU" sz="1800" dirty="0"/>
          </a:p>
        </p:txBody>
      </p:sp>
      <p:sp>
        <p:nvSpPr>
          <p:cNvPr id="5" name="Объект 4"/>
          <p:cNvSpPr>
            <a:spLocks noGrp="1"/>
          </p:cNvSpPr>
          <p:nvPr>
            <p:ph sz="half" idx="1"/>
          </p:nvPr>
        </p:nvSpPr>
        <p:spPr>
          <a:xfrm>
            <a:off x="107504" y="1600200"/>
            <a:ext cx="4320480" cy="5141168"/>
          </a:xfrm>
        </p:spPr>
        <p:txBody>
          <a:bodyPr>
            <a:normAutofit/>
          </a:bodyPr>
          <a:lstStyle/>
          <a:p>
            <a:pPr algn="just"/>
            <a:r>
              <a:rPr lang="ru-RU" sz="1800" dirty="0"/>
              <a:t>Финансовые риски – это </a:t>
            </a:r>
            <a:r>
              <a:rPr lang="ru-RU" sz="1800" i="1" dirty="0">
                <a:solidFill>
                  <a:srgbClr val="00B0F0"/>
                </a:solidFill>
              </a:rPr>
              <a:t>коммерческие риски</a:t>
            </a:r>
            <a:r>
              <a:rPr lang="ru-RU" sz="1800" dirty="0">
                <a:solidFill>
                  <a:srgbClr val="00B0F0"/>
                </a:solidFill>
              </a:rPr>
              <a:t>. </a:t>
            </a:r>
            <a:r>
              <a:rPr lang="ru-RU" sz="1800" dirty="0"/>
              <a:t>Риски бывают </a:t>
            </a:r>
            <a:r>
              <a:rPr lang="ru-RU" sz="1800" dirty="0">
                <a:solidFill>
                  <a:srgbClr val="0070C0"/>
                </a:solidFill>
              </a:rPr>
              <a:t>чистые и спекулятивные</a:t>
            </a:r>
            <a:r>
              <a:rPr lang="ru-RU" sz="1800" dirty="0"/>
              <a:t>. </a:t>
            </a:r>
            <a:r>
              <a:rPr lang="ru-RU" sz="1800" dirty="0">
                <a:solidFill>
                  <a:srgbClr val="0070C0"/>
                </a:solidFill>
              </a:rPr>
              <a:t>Чистые риски </a:t>
            </a:r>
            <a:r>
              <a:rPr lang="ru-RU" sz="1800" dirty="0"/>
              <a:t>означают возможность получения убытка или нулевого результата. </a:t>
            </a:r>
            <a:r>
              <a:rPr lang="ru-RU" sz="1800" dirty="0">
                <a:solidFill>
                  <a:srgbClr val="0070C0"/>
                </a:solidFill>
              </a:rPr>
              <a:t>Спекулятивные риски </a:t>
            </a:r>
            <a:r>
              <a:rPr lang="ru-RU" sz="1800" dirty="0"/>
              <a:t>выражаются в возможности получения как положительного, так и отрицательного результата.</a:t>
            </a:r>
          </a:p>
          <a:p>
            <a:pPr algn="just"/>
            <a:r>
              <a:rPr lang="ru-RU" sz="1800" dirty="0"/>
              <a:t> Финансовые риски как спекулятивные риски, означают, что  инвестор, осуществляя венчурное вложение капитала, заранее знает, что для него возможны только два вида результатов: доход или убыток. </a:t>
            </a:r>
          </a:p>
        </p:txBody>
      </p:sp>
      <p:pic>
        <p:nvPicPr>
          <p:cNvPr id="7" name="Объект 6"/>
          <p:cNvPicPr>
            <a:picLocks noGrp="1" noChangeAspect="1"/>
          </p:cNvPicPr>
          <p:nvPr>
            <p:ph sz="half" idx="2"/>
          </p:nvPr>
        </p:nvPicPr>
        <p:blipFill>
          <a:blip r:embed="rId2"/>
          <a:stretch>
            <a:fillRect/>
          </a:stretch>
        </p:blipFill>
        <p:spPr>
          <a:xfrm>
            <a:off x="4427984" y="1417638"/>
            <a:ext cx="4536504" cy="5395738"/>
          </a:xfrm>
          <a:prstGeom prst="rect">
            <a:avLst/>
          </a:prstGeom>
        </p:spPr>
      </p:pic>
    </p:spTree>
    <p:extLst>
      <p:ext uri="{BB962C8B-B14F-4D97-AF65-F5344CB8AC3E}">
        <p14:creationId xmlns:p14="http://schemas.microsoft.com/office/powerpoint/2010/main" val="1180373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395536" y="332656"/>
            <a:ext cx="8064896" cy="331236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4" name="Содержимое 3"/>
          <p:cNvSpPr>
            <a:spLocks noGrp="1"/>
          </p:cNvSpPr>
          <p:nvPr>
            <p:ph idx="1"/>
          </p:nvPr>
        </p:nvSpPr>
        <p:spPr>
          <a:xfrm>
            <a:off x="395536" y="620689"/>
            <a:ext cx="8064896" cy="3240360"/>
          </a:xfrm>
        </p:spPr>
        <p:txBody>
          <a:bodyPr>
            <a:normAutofit/>
          </a:bodyPr>
          <a:lstStyle/>
          <a:p>
            <a:pPr>
              <a:buNone/>
            </a:pPr>
            <a:r>
              <a:rPr lang="ru-RU" sz="2400" b="1" dirty="0" smtClean="0">
                <a:effectLst>
                  <a:outerShdw blurRad="38100" dist="38100" dir="2700000" algn="tl">
                    <a:srgbClr val="000000">
                      <a:alpha val="43137"/>
                    </a:srgbClr>
                  </a:outerShdw>
                </a:effectLst>
              </a:rPr>
              <a:t>     </a:t>
            </a:r>
            <a:r>
              <a:rPr lang="ru-RU" sz="2400" b="1" dirty="0" smtClean="0">
                <a:solidFill>
                  <a:srgbClr val="0070C0"/>
                </a:solidFill>
                <a:effectLst>
                  <a:outerShdw blurRad="38100" dist="38100" dir="2700000" algn="tl">
                    <a:srgbClr val="000000">
                      <a:alpha val="43137"/>
                    </a:srgbClr>
                  </a:outerShdw>
                </a:effectLst>
              </a:rPr>
              <a:t>Страхование финансовых рисков </a:t>
            </a:r>
            <a:r>
              <a:rPr lang="ru-RU" sz="2400" b="1" dirty="0" smtClean="0">
                <a:effectLst>
                  <a:outerShdw blurRad="38100" dist="38100" dir="2700000" algn="tl">
                    <a:srgbClr val="000000">
                      <a:alpha val="43137"/>
                    </a:srgbClr>
                  </a:outerShdw>
                </a:effectLst>
              </a:rPr>
              <a:t>– это совокупность видов страхования, предусматривающих обязанность страховой (перестраховочной) организации возместить потери доходов или дополнительных расходов страхователя (дольщика), вызванных следующими событиями:</a:t>
            </a:r>
          </a:p>
          <a:p>
            <a:endParaRPr lang="ru-RU" dirty="0"/>
          </a:p>
        </p:txBody>
      </p:sp>
      <p:pic>
        <p:nvPicPr>
          <p:cNvPr id="11266" name="Picture 2" descr="Финансы"/>
          <p:cNvPicPr>
            <a:picLocks noChangeAspect="1" noChangeArrowheads="1"/>
          </p:cNvPicPr>
          <p:nvPr/>
        </p:nvPicPr>
        <p:blipFill>
          <a:blip r:embed="rId2" cstate="print"/>
          <a:srcRect/>
          <a:stretch>
            <a:fillRect/>
          </a:stretch>
        </p:blipFill>
        <p:spPr bwMode="auto">
          <a:xfrm rot="811231">
            <a:off x="4939335" y="3848355"/>
            <a:ext cx="3243436" cy="2294884"/>
          </a:xfrm>
          <a:prstGeom prst="rect">
            <a:avLst/>
          </a:prstGeom>
          <a:noFill/>
        </p:spPr>
      </p:pic>
      <p:pic>
        <p:nvPicPr>
          <p:cNvPr id="11268" name="Picture 4" descr="Петербургская афера - Полезные данные о финансовых пирамидах - Worldventures (World Ventures) - новая финансовая пирамида в Росс"/>
          <p:cNvPicPr>
            <a:picLocks noChangeAspect="1" noChangeArrowheads="1"/>
          </p:cNvPicPr>
          <p:nvPr/>
        </p:nvPicPr>
        <p:blipFill>
          <a:blip r:embed="rId3" cstate="print"/>
          <a:srcRect/>
          <a:stretch>
            <a:fillRect/>
          </a:stretch>
        </p:blipFill>
        <p:spPr bwMode="auto">
          <a:xfrm rot="20528806">
            <a:off x="731068" y="4060921"/>
            <a:ext cx="2576994" cy="212389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хема 4"/>
          <p:cNvGraphicFramePr/>
          <p:nvPr/>
        </p:nvGraphicFramePr>
        <p:xfrm>
          <a:off x="539552" y="476672"/>
          <a:ext cx="8184232"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79512" y="1268760"/>
            <a:ext cx="4968552" cy="511256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6" name="Заголовок 5"/>
          <p:cNvSpPr>
            <a:spLocks noGrp="1"/>
          </p:cNvSpPr>
          <p:nvPr>
            <p:ph type="title"/>
          </p:nvPr>
        </p:nvSpPr>
        <p:spPr>
          <a:xfrm>
            <a:off x="467544" y="620688"/>
            <a:ext cx="7200800" cy="634400"/>
          </a:xfrm>
        </p:spPr>
        <p:txBody>
          <a:bodyPr>
            <a:normAutofit fontScale="90000"/>
          </a:bodyPr>
          <a:lstStyle/>
          <a:p>
            <a:r>
              <a:rPr lang="ru-RU" sz="3100" dirty="0" smtClean="0"/>
              <a:t>1.Виды финансовых рисков, сущность их страхования.</a:t>
            </a:r>
            <a:r>
              <a:rPr lang="ru-RU" dirty="0" smtClean="0"/>
              <a:t/>
            </a:r>
            <a:br>
              <a:rPr lang="ru-RU" dirty="0" smtClean="0"/>
            </a:br>
            <a:endParaRPr lang="ru-RU" dirty="0"/>
          </a:p>
        </p:txBody>
      </p:sp>
      <p:sp>
        <p:nvSpPr>
          <p:cNvPr id="3" name="Содержимое 2"/>
          <p:cNvSpPr>
            <a:spLocks noGrp="1"/>
          </p:cNvSpPr>
          <p:nvPr>
            <p:ph idx="4294967295"/>
          </p:nvPr>
        </p:nvSpPr>
        <p:spPr>
          <a:xfrm>
            <a:off x="251520" y="1412776"/>
            <a:ext cx="4475163" cy="4708525"/>
          </a:xfrm>
        </p:spPr>
        <p:txBody>
          <a:bodyPr>
            <a:normAutofit fontScale="92500" lnSpcReduction="20000"/>
          </a:bodyPr>
          <a:lstStyle/>
          <a:p>
            <a:pPr algn="ctr">
              <a:buNone/>
            </a:pPr>
            <a:r>
              <a:rPr lang="ru-RU" dirty="0" smtClean="0">
                <a:solidFill>
                  <a:srgbClr val="FF0000"/>
                </a:solidFill>
                <a:effectLst>
                  <a:outerShdw blurRad="38100" dist="38100" dir="2700000" algn="tl">
                    <a:srgbClr val="000000">
                      <a:alpha val="43137"/>
                    </a:srgbClr>
                  </a:outerShdw>
                </a:effectLst>
              </a:rPr>
              <a:t>    </a:t>
            </a:r>
            <a:r>
              <a:rPr lang="ru-RU" b="1" u="sng" dirty="0" smtClean="0">
                <a:solidFill>
                  <a:srgbClr val="FF0000"/>
                </a:solidFill>
                <a:effectLst>
                  <a:outerShdw blurRad="38100" dist="38100" dir="2700000" algn="tl">
                    <a:srgbClr val="000000">
                      <a:alpha val="43137"/>
                    </a:srgbClr>
                  </a:outerShdw>
                </a:effectLst>
              </a:rPr>
              <a:t>Финансовый риск </a:t>
            </a:r>
            <a:r>
              <a:rPr lang="ru-RU" dirty="0" smtClean="0">
                <a:solidFill>
                  <a:srgbClr val="FF0000"/>
                </a:solidFill>
                <a:effectLst>
                  <a:outerShdw blurRad="38100" dist="38100" dir="2700000" algn="tl">
                    <a:srgbClr val="000000">
                      <a:alpha val="43137"/>
                    </a:srgbClr>
                  </a:outerShdw>
                </a:effectLst>
              </a:rPr>
              <a:t>– это вероятность наступления ущерба в результате проведения каких-либо операций в финансово-кредитной и биржевой сферах, совершения операций с фондовыми ценностями, т.е. риск, вытекающий из природы этих операций.</a:t>
            </a:r>
            <a:endParaRPr lang="ru-RU" dirty="0">
              <a:solidFill>
                <a:srgbClr val="FF0000"/>
              </a:solidFill>
              <a:effectLst>
                <a:outerShdw blurRad="38100" dist="38100" dir="2700000" algn="tl">
                  <a:srgbClr val="000000">
                    <a:alpha val="43137"/>
                  </a:srgbClr>
                </a:outerShdw>
              </a:effectLst>
            </a:endParaRPr>
          </a:p>
        </p:txBody>
      </p:sp>
      <p:pic>
        <p:nvPicPr>
          <p:cNvPr id="4" name="Picture 2" descr="Страховые споры"/>
          <p:cNvPicPr>
            <a:picLocks noChangeAspect="1" noChangeArrowheads="1"/>
          </p:cNvPicPr>
          <p:nvPr/>
        </p:nvPicPr>
        <p:blipFill>
          <a:blip r:embed="rId2" cstate="print"/>
          <a:srcRect/>
          <a:stretch>
            <a:fillRect/>
          </a:stretch>
        </p:blipFill>
        <p:spPr bwMode="auto">
          <a:xfrm rot="763191">
            <a:off x="6022006" y="3491162"/>
            <a:ext cx="2843808" cy="28438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404664"/>
            <a:ext cx="4680520" cy="5832648"/>
          </a:xfrm>
        </p:spPr>
        <p:txBody>
          <a:bodyPr>
            <a:normAutofit fontScale="85000" lnSpcReduction="20000"/>
          </a:bodyPr>
          <a:lstStyle/>
          <a:p>
            <a:pPr algn="just">
              <a:buNone/>
            </a:pPr>
            <a:r>
              <a:rPr lang="ru-RU" dirty="0" smtClean="0">
                <a:effectLst>
                  <a:outerShdw blurRad="38100" dist="38100" dir="2700000" algn="tl">
                    <a:srgbClr val="000000">
                      <a:alpha val="43137"/>
                    </a:srgbClr>
                  </a:outerShdw>
                </a:effectLst>
              </a:rPr>
              <a:t>         К </a:t>
            </a:r>
            <a:r>
              <a:rPr lang="ru-RU" dirty="0" smtClean="0">
                <a:solidFill>
                  <a:srgbClr val="FFFF00"/>
                </a:solidFill>
                <a:effectLst>
                  <a:outerShdw blurRad="38100" dist="38100" dir="2700000" algn="tl">
                    <a:srgbClr val="000000">
                      <a:alpha val="43137"/>
                    </a:srgbClr>
                  </a:outerShdw>
                </a:effectLst>
              </a:rPr>
              <a:t>финансовым рискам </a:t>
            </a:r>
            <a:r>
              <a:rPr lang="ru-RU" dirty="0" smtClean="0">
                <a:effectLst>
                  <a:outerShdw blurRad="38100" dist="38100" dir="2700000" algn="tl">
                    <a:srgbClr val="000000">
                      <a:alpha val="43137"/>
                    </a:srgbClr>
                  </a:outerShdw>
                </a:effectLst>
              </a:rPr>
              <a:t>можно также отнести </a:t>
            </a:r>
            <a:r>
              <a:rPr lang="ru-RU" dirty="0" smtClean="0">
                <a:solidFill>
                  <a:srgbClr val="00B050"/>
                </a:solidFill>
                <a:effectLst>
                  <a:outerShdw blurRad="38100" dist="38100" dir="2700000" algn="tl">
                    <a:srgbClr val="000000">
                      <a:alpha val="43137"/>
                    </a:srgbClr>
                  </a:outerShdw>
                </a:effectLst>
              </a:rPr>
              <a:t>риск наступления косвенного (побочного) финансового ущерба (неполучения или недополучения прибыли) </a:t>
            </a:r>
            <a:r>
              <a:rPr lang="ru-RU" dirty="0" smtClean="0">
                <a:effectLst>
                  <a:outerShdw blurRad="38100" dist="38100" dir="2700000" algn="tl">
                    <a:srgbClr val="000000">
                      <a:alpha val="43137"/>
                    </a:srgbClr>
                  </a:outerShdw>
                </a:effectLst>
              </a:rPr>
              <a:t>в результате наступления страхового события – остановки производства (торговли) из-за утраты, повреждения застрахованного имущества. </a:t>
            </a:r>
          </a:p>
          <a:p>
            <a:pPr algn="just">
              <a:buNone/>
            </a:pPr>
            <a:r>
              <a:rPr lang="ru-RU" dirty="0" smtClean="0">
                <a:effectLst>
                  <a:outerShdw blurRad="38100" dist="38100" dir="2700000" algn="tl">
                    <a:srgbClr val="000000">
                      <a:alpha val="43137"/>
                    </a:srgbClr>
                  </a:outerShdw>
                </a:effectLst>
              </a:rPr>
              <a:t>         Этот риск угрожает, прежде всего, производственным предприятиям. </a:t>
            </a:r>
          </a:p>
          <a:p>
            <a:endParaRPr lang="ru-RU" dirty="0"/>
          </a:p>
        </p:txBody>
      </p:sp>
      <p:pic>
        <p:nvPicPr>
          <p:cNvPr id="21506" name="Picture 2" descr="Страхование финансовых рисков, управление, оценка, коэффициенты, риски предприятия"/>
          <p:cNvPicPr>
            <a:picLocks noChangeAspect="1" noChangeArrowheads="1"/>
          </p:cNvPicPr>
          <p:nvPr/>
        </p:nvPicPr>
        <p:blipFill>
          <a:blip r:embed="rId2" cstate="print"/>
          <a:srcRect/>
          <a:stretch>
            <a:fillRect/>
          </a:stretch>
        </p:blipFill>
        <p:spPr bwMode="auto">
          <a:xfrm rot="720405">
            <a:off x="5276938" y="2136408"/>
            <a:ext cx="3813709" cy="3024666"/>
          </a:xfrm>
          <a:prstGeom prst="ellipse">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вниз 3"/>
          <p:cNvSpPr/>
          <p:nvPr/>
        </p:nvSpPr>
        <p:spPr>
          <a:xfrm>
            <a:off x="3995936" y="2996952"/>
            <a:ext cx="792088" cy="1152128"/>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457200" y="332656"/>
            <a:ext cx="8291264" cy="6192688"/>
          </a:xfrm>
        </p:spPr>
        <p:txBody>
          <a:bodyPr>
            <a:normAutofit fontScale="55000" lnSpcReduction="20000"/>
          </a:bodyPr>
          <a:lstStyle/>
          <a:p>
            <a:pPr>
              <a:buNone/>
            </a:pPr>
            <a:r>
              <a:rPr lang="ru-RU" sz="4400" dirty="0" smtClean="0">
                <a:latin typeface="Times New Roman" pitchFamily="18" charset="0"/>
                <a:ea typeface="Tahoma" pitchFamily="34" charset="0"/>
                <a:cs typeface="Times New Roman" pitchFamily="18" charset="0"/>
              </a:rPr>
              <a:t>          </a:t>
            </a:r>
            <a:r>
              <a:rPr lang="ru-RU" sz="4400" dirty="0" smtClean="0">
                <a:solidFill>
                  <a:srgbClr val="00B0F0"/>
                </a:solidFill>
                <a:latin typeface="Times New Roman" pitchFamily="18" charset="0"/>
                <a:ea typeface="Tahoma" pitchFamily="34" charset="0"/>
                <a:cs typeface="Times New Roman" pitchFamily="18" charset="0"/>
              </a:rPr>
              <a:t>Финансовые риски косвенно связаны с имущественным страхованием и распространяются в основном на финансово-кредитную и биржевую сферы. При этом есть одно исключение: к финансовым рискам можно отнести риск неплатежа по потребительскому кредиту, где одним из субъектов страхования может являться физическое, а не юридическое лицо. Существует много связанных с финансово-кредитной сферой рисков, которые нельзя в полной мере отнести к финансовым рискам. Таковы, например, риски убытков, вызванных:</a:t>
            </a:r>
          </a:p>
          <a:p>
            <a:pPr>
              <a:buNone/>
            </a:pPr>
            <a:endParaRPr lang="ru-RU" dirty="0" smtClean="0">
              <a:latin typeface="Tahoma" pitchFamily="34" charset="0"/>
              <a:ea typeface="Tahoma" pitchFamily="34" charset="0"/>
              <a:cs typeface="Tahoma" pitchFamily="34" charset="0"/>
            </a:endParaRPr>
          </a:p>
          <a:p>
            <a:pPr>
              <a:buNone/>
            </a:pPr>
            <a:endParaRPr lang="ru-RU" sz="3600" dirty="0" smtClean="0">
              <a:latin typeface="Tahoma" pitchFamily="34" charset="0"/>
              <a:ea typeface="Tahoma" pitchFamily="34" charset="0"/>
              <a:cs typeface="Tahoma" pitchFamily="34" charset="0"/>
            </a:endParaRPr>
          </a:p>
          <a:p>
            <a:r>
              <a:rPr lang="ru-RU" sz="3600" i="1" dirty="0" smtClean="0">
                <a:solidFill>
                  <a:schemeClr val="accent2">
                    <a:lumMod val="40000"/>
                    <a:lumOff val="60000"/>
                  </a:schemeClr>
                </a:solidFill>
                <a:latin typeface="Tahoma" pitchFamily="34" charset="0"/>
                <a:ea typeface="Tahoma" pitchFamily="34" charset="0"/>
                <a:cs typeface="Tahoma" pitchFamily="34" charset="0"/>
              </a:rPr>
              <a:t>мошенничеством банковских служащих;</a:t>
            </a:r>
          </a:p>
          <a:p>
            <a:r>
              <a:rPr lang="ru-RU" sz="3600" i="1" dirty="0" smtClean="0">
                <a:solidFill>
                  <a:schemeClr val="accent2">
                    <a:lumMod val="40000"/>
                    <a:lumOff val="60000"/>
                  </a:schemeClr>
                </a:solidFill>
                <a:latin typeface="Tahoma" pitchFamily="34" charset="0"/>
                <a:ea typeface="Tahoma" pitchFamily="34" charset="0"/>
                <a:cs typeface="Tahoma" pitchFamily="34" charset="0"/>
              </a:rPr>
              <a:t>принятием банком фальшивых денежных знаков;</a:t>
            </a:r>
          </a:p>
          <a:p>
            <a:r>
              <a:rPr lang="ru-RU" sz="3600" i="1" dirty="0" smtClean="0">
                <a:solidFill>
                  <a:schemeClr val="accent2">
                    <a:lumMod val="40000"/>
                    <a:lumOff val="60000"/>
                  </a:schemeClr>
                </a:solidFill>
                <a:latin typeface="Tahoma" pitchFamily="34" charset="0"/>
                <a:ea typeface="Tahoma" pitchFamily="34" charset="0"/>
                <a:cs typeface="Tahoma" pitchFamily="34" charset="0"/>
              </a:rPr>
              <a:t>подделкой или утратой различных ценных бумаг;</a:t>
            </a:r>
          </a:p>
          <a:p>
            <a:r>
              <a:rPr lang="ru-RU" sz="3600" i="1" dirty="0" smtClean="0">
                <a:solidFill>
                  <a:schemeClr val="accent2">
                    <a:lumMod val="40000"/>
                    <a:lumOff val="60000"/>
                  </a:schemeClr>
                </a:solidFill>
                <a:latin typeface="Tahoma" pitchFamily="34" charset="0"/>
                <a:ea typeface="Tahoma" pitchFamily="34" charset="0"/>
                <a:cs typeface="Tahoma" pitchFamily="34" charset="0"/>
              </a:rPr>
              <a:t>подделкой чеков, векселей, кассовых ордеров;</a:t>
            </a:r>
          </a:p>
          <a:p>
            <a:r>
              <a:rPr lang="ru-RU" sz="3600" i="1" dirty="0" smtClean="0">
                <a:solidFill>
                  <a:schemeClr val="accent2">
                    <a:lumMod val="40000"/>
                    <a:lumOff val="60000"/>
                  </a:schemeClr>
                </a:solidFill>
                <a:latin typeface="Tahoma" pitchFamily="34" charset="0"/>
                <a:ea typeface="Tahoma" pitchFamily="34" charset="0"/>
                <a:cs typeface="Tahoma" pitchFamily="34" charset="0"/>
              </a:rPr>
              <a:t>кражей, уничтожением или повреждением находящихся в помещении банка денежных знаков, драгоценных камней, металлов, ценных бумаг, страховых полисов, бухгалтерских книг и т.д.</a:t>
            </a:r>
          </a:p>
          <a:p>
            <a:endParaRPr lang="ru-RU" dirty="0">
              <a:latin typeface="Tahoma" pitchFamily="34" charset="0"/>
              <a:ea typeface="Tahoma" pitchFamily="34" charset="0"/>
              <a:cs typeface="Tahoma" pitchFamily="34" charset="0"/>
            </a:endParaRPr>
          </a:p>
        </p:txBody>
      </p:sp>
      <p:pic>
        <p:nvPicPr>
          <p:cNvPr id="20482" name="Picture 2" descr="Android-Online.ru - Новые финансовые приложения в Android Market"/>
          <p:cNvPicPr>
            <a:picLocks noChangeAspect="1" noChangeArrowheads="1"/>
          </p:cNvPicPr>
          <p:nvPr/>
        </p:nvPicPr>
        <p:blipFill>
          <a:blip r:embed="rId2" cstate="print"/>
          <a:srcRect/>
          <a:stretch>
            <a:fillRect/>
          </a:stretch>
        </p:blipFill>
        <p:spPr bwMode="auto">
          <a:xfrm>
            <a:off x="6876256" y="3140968"/>
            <a:ext cx="2112235" cy="1584176"/>
          </a:xfrm>
          <a:prstGeom prst="rect">
            <a:avLst/>
          </a:prstGeom>
          <a:ln>
            <a:noFill/>
          </a:ln>
          <a:effectLst>
            <a:softEdge rad="112500"/>
          </a:effectLst>
        </p:spPr>
      </p:pic>
    </p:spTree>
  </p:cSld>
  <p:clrMapOvr>
    <a:masterClrMapping/>
  </p:clrMapOvr>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253</TotalTime>
  <Words>3404</Words>
  <Application>Microsoft Office PowerPoint</Application>
  <PresentationFormat>Экран (4:3)</PresentationFormat>
  <Paragraphs>156</Paragraphs>
  <Slides>31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31</vt:i4>
      </vt:variant>
    </vt:vector>
  </HeadingPairs>
  <TitlesOfParts>
    <vt:vector size="38" baseType="lpstr">
      <vt:lpstr>Arial</vt:lpstr>
      <vt:lpstr>Franklin Gothic Book</vt:lpstr>
      <vt:lpstr>Tahoma</vt:lpstr>
      <vt:lpstr>Times New Roman</vt:lpstr>
      <vt:lpstr>Wingdings</vt:lpstr>
      <vt:lpstr>Wingdings 2</vt:lpstr>
      <vt:lpstr>Техническая</vt:lpstr>
      <vt:lpstr>Страхование финанcовых рисков </vt:lpstr>
      <vt:lpstr>Вопросы:</vt:lpstr>
      <vt:lpstr>  В процессе страхования предприятию обеспечивается страховая защита по всем основным видам его финансовых рисков – как систематических, так и несистематических. При этом объем возмещения негативных последствий финансовых рисков страховщиками не ограничивается – он определяется реальной стоимостью объекта страхования (размером страховой его оценки), страховой суммы и размером уплачиваемой страховой премии. </vt:lpstr>
      <vt:lpstr>Финансовый риск – это вероятность наступления ущерба в результате проведения каких-либо операций в финансово-кредитной и биржевой сферах, совершения операций с фондовыми ценностями, т.е. риск, вытекающий из природы этих операций. </vt:lpstr>
      <vt:lpstr>Презентация PowerPoint</vt:lpstr>
      <vt:lpstr>Презентация PowerPoint</vt:lpstr>
      <vt:lpstr>1.Виды финансовых рисков, сущность их страхования. </vt:lpstr>
      <vt:lpstr>Презентация PowerPoint</vt:lpstr>
      <vt:lpstr>Презентация PowerPoint</vt:lpstr>
      <vt:lpstr>Презентация PowerPoint</vt:lpstr>
      <vt:lpstr>Презентация PowerPoint</vt:lpstr>
      <vt:lpstr>   2. Назначение и основные виды страхования потери прибыли (дохода).   </vt:lpstr>
      <vt:lpstr>Презентация PowerPoint</vt:lpstr>
      <vt:lpstr>Презентация PowerPoint</vt:lpstr>
      <vt:lpstr>Методы снижения степени финансового риска</vt:lpstr>
      <vt:lpstr>2. Страхование финансовых инвестиций </vt:lpstr>
      <vt:lpstr>Презентация PowerPoint</vt:lpstr>
      <vt:lpstr>Презентация PowerPoint</vt:lpstr>
      <vt:lpstr> 4. Практические мероприятия по развитию страхования финансовых рисков в Казахстане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Страхование финановых рисков </dc:title>
  <dc:creator>windows8</dc:creator>
  <cp:lastModifiedBy>user</cp:lastModifiedBy>
  <cp:revision>62</cp:revision>
  <dcterms:created xsi:type="dcterms:W3CDTF">2014-11-16T16:10:28Z</dcterms:created>
  <dcterms:modified xsi:type="dcterms:W3CDTF">2017-04-10T07:47:55Z</dcterms:modified>
</cp:coreProperties>
</file>